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6" r:id="rId4"/>
  </p:sldMasterIdLst>
  <p:notesMasterIdLst>
    <p:notesMasterId r:id="rId91"/>
  </p:notesMasterIdLst>
  <p:sldIdLst>
    <p:sldId id="923" r:id="rId5"/>
    <p:sldId id="922" r:id="rId6"/>
    <p:sldId id="1315" r:id="rId7"/>
    <p:sldId id="1316" r:id="rId8"/>
    <p:sldId id="787" r:id="rId9"/>
    <p:sldId id="786" r:id="rId10"/>
    <p:sldId id="784" r:id="rId11"/>
    <p:sldId id="1349" r:id="rId12"/>
    <p:sldId id="279" r:id="rId13"/>
    <p:sldId id="842" r:id="rId14"/>
    <p:sldId id="286" r:id="rId15"/>
    <p:sldId id="843" r:id="rId16"/>
    <p:sldId id="1351" r:id="rId17"/>
    <p:sldId id="844" r:id="rId18"/>
    <p:sldId id="285" r:id="rId19"/>
    <p:sldId id="845" r:id="rId20"/>
    <p:sldId id="931" r:id="rId21"/>
    <p:sldId id="258" r:id="rId22"/>
    <p:sldId id="846" r:id="rId23"/>
    <p:sldId id="848" r:id="rId24"/>
    <p:sldId id="280" r:id="rId25"/>
    <p:sldId id="932" r:id="rId26"/>
    <p:sldId id="278" r:id="rId27"/>
    <p:sldId id="841" r:id="rId28"/>
    <p:sldId id="850" r:id="rId29"/>
    <p:sldId id="832" r:id="rId30"/>
    <p:sldId id="1305" r:id="rId31"/>
    <p:sldId id="851" r:id="rId32"/>
    <p:sldId id="840" r:id="rId33"/>
    <p:sldId id="289" r:id="rId34"/>
    <p:sldId id="291" r:id="rId35"/>
    <p:sldId id="838" r:id="rId36"/>
    <p:sldId id="835" r:id="rId37"/>
    <p:sldId id="836" r:id="rId38"/>
    <p:sldId id="837" r:id="rId39"/>
    <p:sldId id="256" r:id="rId40"/>
    <p:sldId id="1310" r:id="rId41"/>
    <p:sldId id="1311" r:id="rId42"/>
    <p:sldId id="1312" r:id="rId43"/>
    <p:sldId id="1306" r:id="rId44"/>
    <p:sldId id="1307" r:id="rId45"/>
    <p:sldId id="1308" r:id="rId46"/>
    <p:sldId id="290" r:id="rId47"/>
    <p:sldId id="1313" r:id="rId48"/>
    <p:sldId id="292" r:id="rId49"/>
    <p:sldId id="833" r:id="rId50"/>
    <p:sldId id="834" r:id="rId51"/>
    <p:sldId id="1309" r:id="rId52"/>
    <p:sldId id="1317" r:id="rId53"/>
    <p:sldId id="930" r:id="rId54"/>
    <p:sldId id="1318" r:id="rId55"/>
    <p:sldId id="929" r:id="rId56"/>
    <p:sldId id="299" r:id="rId57"/>
    <p:sldId id="263" r:id="rId58"/>
    <p:sldId id="264" r:id="rId59"/>
    <p:sldId id="1319" r:id="rId60"/>
    <p:sldId id="1320" r:id="rId61"/>
    <p:sldId id="1346" r:id="rId62"/>
    <p:sldId id="1347" r:id="rId63"/>
    <p:sldId id="855" r:id="rId64"/>
    <p:sldId id="856" r:id="rId65"/>
    <p:sldId id="1348" r:id="rId66"/>
    <p:sldId id="894" r:id="rId67"/>
    <p:sldId id="1345" r:id="rId68"/>
    <p:sldId id="839" r:id="rId69"/>
    <p:sldId id="271" r:id="rId70"/>
    <p:sldId id="1330" r:id="rId71"/>
    <p:sldId id="1332" r:id="rId72"/>
    <p:sldId id="1326" r:id="rId73"/>
    <p:sldId id="1327" r:id="rId74"/>
    <p:sldId id="1328" r:id="rId75"/>
    <p:sldId id="1329" r:id="rId76"/>
    <p:sldId id="307" r:id="rId77"/>
    <p:sldId id="1333" r:id="rId78"/>
    <p:sldId id="1334" r:id="rId79"/>
    <p:sldId id="526" r:id="rId80"/>
    <p:sldId id="1335" r:id="rId81"/>
    <p:sldId id="300" r:id="rId82"/>
    <p:sldId id="1336" r:id="rId83"/>
    <p:sldId id="1337" r:id="rId84"/>
    <p:sldId id="1338" r:id="rId85"/>
    <p:sldId id="469" r:id="rId86"/>
    <p:sldId id="1339" r:id="rId87"/>
    <p:sldId id="1340" r:id="rId88"/>
    <p:sldId id="309" r:id="rId89"/>
    <p:sldId id="135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10061"/>
    <a:srgbClr val="333333"/>
    <a:srgbClr val="7698D4"/>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4" autoAdjust="0"/>
  </p:normalViewPr>
  <p:slideViewPr>
    <p:cSldViewPr snapToGrid="0">
      <p:cViewPr varScale="1">
        <p:scale>
          <a:sx n="89" d="100"/>
          <a:sy n="89" d="100"/>
        </p:scale>
        <p:origin x="6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67811-8BE2-4ADE-8A0A-114A7266FABD}"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A9E4A-34A0-4B72-ACA8-B3E135137872}" type="slidenum">
              <a:rPr lang="en-US" smtClean="0"/>
              <a:t>‹#›</a:t>
            </a:fld>
            <a:endParaRPr lang="en-US"/>
          </a:p>
        </p:txBody>
      </p:sp>
    </p:spTree>
    <p:extLst>
      <p:ext uri="{BB962C8B-B14F-4D97-AF65-F5344CB8AC3E}">
        <p14:creationId xmlns:p14="http://schemas.microsoft.com/office/powerpoint/2010/main" val="331105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Turing_test#cite_note-Turing-1950-2"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Artificial_intelligenc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Turing_test#cite_note-Turing-1950-2"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Artificial_intelligence"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Turing_test#cite_note-Turing-1950-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Artificial_intelligenc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ogle.com/search?rlz=1C1GCEB_enCA925CA925&amp;sxsrf=ALeKk02VZS9v4k7F9MvjSW6VVTz--UjQQg:1609976143704&amp;q=Sundar+Pichai&amp;stick=H4sIAAAAAAAAAONgVuLSz9U3sExPKTY3ecRoyi3w8sc9YSmdSWtOXmNU4-IKzsgvd80rySypFJLgYoOy-KR4uJC08Sxi5Q0uzUtJLFIIyEzOSMwEAG8r_JxWAAA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Turing_test#cite_note-Turing-1950-2"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Artificial_intelligenc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hubblesite.org/contents/news-releases/2014/news-2014-27.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ww.stsci.edu/" TargetMode="External"/><Relationship Id="rId5" Type="http://schemas.openxmlformats.org/officeDocument/2006/relationships/hyperlink" Target="http://www.spacetelescope.org/" TargetMode="External"/><Relationship Id="rId4" Type="http://schemas.openxmlformats.org/officeDocument/2006/relationships/hyperlink" Target="http://www.nasa.gov/"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Turing_test#cite_note-Turing-1950-2"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en.wikipedia.org/wiki/Artificial_intelligenc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luebenchmark.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uper.gluebenchmark.com/"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huggingface.co/distilbert-base-cased-distilled-squad?text=Where+do+I+live%3F&amp;context=My+name+is+Sarah+and+I+live+in+Lond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pdf/2006.03511.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rxiv.org/abs/2005.10636"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research.baidu.com/Blog/index-view?id=160"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rxiv.org/pdf/2103.00823.pdf"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wired.com/story/ai-write-english-learning-other-languag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rxiv.org/pdf/2103.05247.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biorxiv.org/content/10.1101/2021.07.18.452833v1"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blog.einstein.ai/learning-from-evolution/"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medrxiv.org/content/10.1101/2021.06.21.21259286v1.full-tex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science.sciencemag.org/content/371/6526/284.editor-summary"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i.facebook.com/blog/textless-nlp-generating-expressive-speech-from-raw-audio"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rxiv.org/pdf/2004.08900.pdf"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owainevans.github.io/pdfs/truthfulQA_lin_evans.pdf"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ubblesite.org/contents/news-releases/2014/news-2014-27.htm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stsci.edu/" TargetMode="External"/><Relationship Id="rId5" Type="http://schemas.openxmlformats.org/officeDocument/2006/relationships/hyperlink" Target="http://www.spacetelescope.org/" TargetMode="External"/><Relationship Id="rId4" Type="http://schemas.openxmlformats.org/officeDocument/2006/relationships/hyperlink" Target="http://www.nasa.gov/"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ubblesite.org/contents/news-releases/2014/news-2014-27.htm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www.stsci.edu/" TargetMode="External"/><Relationship Id="rId5" Type="http://schemas.openxmlformats.org/officeDocument/2006/relationships/hyperlink" Target="http://www.spacetelescope.org/" TargetMode="External"/><Relationship Id="rId4" Type="http://schemas.openxmlformats.org/officeDocument/2006/relationships/hyperlink" Target="http://www.nasa.gov/"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nasa.gov/"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www.stsci.edu/" TargetMode="External"/><Relationship Id="rId4" Type="http://schemas.openxmlformats.org/officeDocument/2006/relationships/hyperlink" Target="http://www.spacetelescope.org/"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britannica.com/art/theatre-art"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www.britannica.com/biography/Euripid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Turing_test#cite_note-Turing-1950-2"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Artificial_intelligenc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Turing_test#cite_note-Turing-1950-2"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Artificial_intelligen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2</a:t>
            </a:fld>
            <a:endParaRPr lang="en-US"/>
          </a:p>
        </p:txBody>
      </p:sp>
    </p:spTree>
    <p:extLst>
      <p:ext uri="{BB962C8B-B14F-4D97-AF65-F5344CB8AC3E}">
        <p14:creationId xmlns:p14="http://schemas.microsoft.com/office/powerpoint/2010/main" val="50608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3"/>
              </a:rPr>
              <a:t>[2]</a:t>
            </a:r>
            <a:r>
              <a:rPr lang="en-US" b="0" i="0" dirty="0">
                <a:solidFill>
                  <a:srgbClr val="202122"/>
                </a:solidFill>
                <a:effectLst/>
                <a:latin typeface="Arial" panose="020B0604020202020204" pitchFamily="34" charset="0"/>
              </a:rPr>
              <a:t> is a test of a machine's ability to </a:t>
            </a:r>
            <a:r>
              <a:rPr lang="en-US" b="0" i="0" u="none" strike="noStrike" dirty="0">
                <a:solidFill>
                  <a:srgbClr val="0B0080"/>
                </a:solidFill>
                <a:effectLst/>
                <a:latin typeface="Arial" panose="020B0604020202020204" pitchFamily="34" charset="0"/>
                <a:hlinkClick r:id="rId4" tooltip="Artificial intelligence"/>
              </a:rPr>
              <a:t>exhibit intelligent </a:t>
            </a:r>
            <a:r>
              <a:rPr lang="en-US" b="0" i="0" u="none" strike="noStrike" dirty="0" err="1">
                <a:solidFill>
                  <a:srgbClr val="0B0080"/>
                </a:solidFill>
                <a:effectLst/>
                <a:latin typeface="Arial" panose="020B0604020202020204" pitchFamily="34" charset="0"/>
                <a:hlinkClick r:id="rId4" tooltip="Artificial intelligence"/>
              </a:rPr>
              <a:t>behaviour</a:t>
            </a:r>
            <a:r>
              <a:rPr lang="en-US" b="0" i="0" dirty="0">
                <a:solidFill>
                  <a:srgbClr val="202122"/>
                </a:solidFill>
                <a:effectLst/>
                <a:latin typeface="Arial" panose="020B0604020202020204" pitchFamily="34" charset="0"/>
              </a:rPr>
              <a:t> equivalent to, or indistinguishable from, that of a human. </a:t>
            </a:r>
          </a:p>
          <a:p>
            <a:r>
              <a:rPr lang="en-US" b="0" i="0" dirty="0">
                <a:solidFill>
                  <a:srgbClr val="202122"/>
                </a:solidFill>
                <a:effectLst/>
                <a:latin typeface="Arial" panose="020B0604020202020204" pitchFamily="34" charset="0"/>
              </a:rPr>
              <a:t>Turing proposed that a human evaluator would judge natural language conversations between a human and a machine designed to generate human-like responses.</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12</a:t>
            </a:fld>
            <a:endParaRPr lang="en-US"/>
          </a:p>
        </p:txBody>
      </p:sp>
    </p:spTree>
    <p:extLst>
      <p:ext uri="{BB962C8B-B14F-4D97-AF65-F5344CB8AC3E}">
        <p14:creationId xmlns:p14="http://schemas.microsoft.com/office/powerpoint/2010/main" val="353526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3"/>
              </a:rPr>
              <a:t>[2]</a:t>
            </a:r>
            <a:r>
              <a:rPr lang="en-US" b="0" i="0" dirty="0">
                <a:solidFill>
                  <a:srgbClr val="202122"/>
                </a:solidFill>
                <a:effectLst/>
                <a:latin typeface="Arial" panose="020B0604020202020204" pitchFamily="34" charset="0"/>
              </a:rPr>
              <a:t> is a test of a machine's ability to </a:t>
            </a:r>
            <a:r>
              <a:rPr lang="en-US" b="0" i="0" u="none" strike="noStrike" dirty="0">
                <a:solidFill>
                  <a:srgbClr val="0B0080"/>
                </a:solidFill>
                <a:effectLst/>
                <a:latin typeface="Arial" panose="020B0604020202020204" pitchFamily="34" charset="0"/>
                <a:hlinkClick r:id="rId4" tooltip="Artificial intelligence"/>
              </a:rPr>
              <a:t>exhibit intelligent </a:t>
            </a:r>
            <a:r>
              <a:rPr lang="en-US" b="0" i="0" u="none" strike="noStrike" dirty="0" err="1">
                <a:solidFill>
                  <a:srgbClr val="0B0080"/>
                </a:solidFill>
                <a:effectLst/>
                <a:latin typeface="Arial" panose="020B0604020202020204" pitchFamily="34" charset="0"/>
                <a:hlinkClick r:id="rId4" tooltip="Artificial intelligence"/>
              </a:rPr>
              <a:t>behaviour</a:t>
            </a:r>
            <a:r>
              <a:rPr lang="en-US" b="0" i="0" dirty="0">
                <a:solidFill>
                  <a:srgbClr val="202122"/>
                </a:solidFill>
                <a:effectLst/>
                <a:latin typeface="Arial" panose="020B0604020202020204" pitchFamily="34" charset="0"/>
              </a:rPr>
              <a:t> equivalent to, or indistinguishable from, that of a human. </a:t>
            </a:r>
          </a:p>
          <a:p>
            <a:r>
              <a:rPr lang="en-US" b="0" i="0" dirty="0">
                <a:solidFill>
                  <a:srgbClr val="202122"/>
                </a:solidFill>
                <a:effectLst/>
                <a:latin typeface="Arial" panose="020B0604020202020204" pitchFamily="34" charset="0"/>
              </a:rPr>
              <a:t>Turing proposed that a human evaluator would judge natural language conversations between a human and a machine designed to generate human-like responses.</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13</a:t>
            </a:fld>
            <a:endParaRPr lang="en-US"/>
          </a:p>
        </p:txBody>
      </p:sp>
    </p:spTree>
    <p:extLst>
      <p:ext uri="{BB962C8B-B14F-4D97-AF65-F5344CB8AC3E}">
        <p14:creationId xmlns:p14="http://schemas.microsoft.com/office/powerpoint/2010/main" val="46059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3"/>
              </a:rPr>
              <a:t>[2]</a:t>
            </a:r>
            <a:r>
              <a:rPr lang="en-US" b="0" i="0" dirty="0">
                <a:solidFill>
                  <a:srgbClr val="202122"/>
                </a:solidFill>
                <a:effectLst/>
                <a:latin typeface="Arial" panose="020B0604020202020204" pitchFamily="34" charset="0"/>
              </a:rPr>
              <a:t> is a test of a machine's ability to </a:t>
            </a:r>
            <a:r>
              <a:rPr lang="en-US" b="0" i="0" u="none" strike="noStrike" dirty="0">
                <a:solidFill>
                  <a:srgbClr val="0B0080"/>
                </a:solidFill>
                <a:effectLst/>
                <a:latin typeface="Arial" panose="020B0604020202020204" pitchFamily="34" charset="0"/>
                <a:hlinkClick r:id="rId4" tooltip="Artificial intelligence"/>
              </a:rPr>
              <a:t>exhibit intelligent </a:t>
            </a:r>
            <a:r>
              <a:rPr lang="en-US" b="0" i="0" u="none" strike="noStrike" dirty="0" err="1">
                <a:solidFill>
                  <a:srgbClr val="0B0080"/>
                </a:solidFill>
                <a:effectLst/>
                <a:latin typeface="Arial" panose="020B0604020202020204" pitchFamily="34" charset="0"/>
                <a:hlinkClick r:id="rId4" tooltip="Artificial intelligence"/>
              </a:rPr>
              <a:t>behaviour</a:t>
            </a:r>
            <a:r>
              <a:rPr lang="en-US" b="0" i="0" dirty="0">
                <a:solidFill>
                  <a:srgbClr val="202122"/>
                </a:solidFill>
                <a:effectLst/>
                <a:latin typeface="Arial" panose="020B0604020202020204" pitchFamily="34" charset="0"/>
              </a:rPr>
              <a:t> equivalent to, or indistinguishable from, that of a human. </a:t>
            </a:r>
          </a:p>
          <a:p>
            <a:r>
              <a:rPr lang="en-US" b="0" i="0" dirty="0">
                <a:solidFill>
                  <a:srgbClr val="202122"/>
                </a:solidFill>
                <a:effectLst/>
                <a:latin typeface="Arial" panose="020B0604020202020204" pitchFamily="34" charset="0"/>
              </a:rPr>
              <a:t>Turing proposed that a human evaluator would judge natural language conversations between a human and a machine designed to generate human-like responses.</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14</a:t>
            </a:fld>
            <a:endParaRPr lang="en-US"/>
          </a:p>
        </p:txBody>
      </p:sp>
    </p:spTree>
    <p:extLst>
      <p:ext uri="{BB962C8B-B14F-4D97-AF65-F5344CB8AC3E}">
        <p14:creationId xmlns:p14="http://schemas.microsoft.com/office/powerpoint/2010/main" val="3761487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1A0DAB"/>
                </a:solidFill>
                <a:effectLst/>
                <a:latin typeface="Google Sans"/>
                <a:hlinkClick r:id="rId3"/>
              </a:rPr>
              <a:t>Sundar Pichai</a:t>
            </a:r>
            <a:endParaRPr lang="en-US" b="0" i="0" u="sng" dirty="0">
              <a:solidFill>
                <a:srgbClr val="1A0DAB"/>
              </a:solidFill>
              <a:effectLst/>
              <a:latin typeface="Google Sans"/>
            </a:endParaRPr>
          </a:p>
          <a:p>
            <a:r>
              <a:rPr lang="en-US" b="0" i="0" u="sng" dirty="0">
                <a:solidFill>
                  <a:srgbClr val="1A0DAB"/>
                </a:solidFill>
                <a:effectLst/>
                <a:latin typeface="Google Sans"/>
              </a:rPr>
              <a:t>Google’s CEO</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15</a:t>
            </a:fld>
            <a:endParaRPr lang="en-US"/>
          </a:p>
        </p:txBody>
      </p:sp>
    </p:spTree>
    <p:extLst>
      <p:ext uri="{BB962C8B-B14F-4D97-AF65-F5344CB8AC3E}">
        <p14:creationId xmlns:p14="http://schemas.microsoft.com/office/powerpoint/2010/main" val="602311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3"/>
              </a:rPr>
              <a:t>[2]</a:t>
            </a:r>
            <a:r>
              <a:rPr lang="en-US" b="0" i="0" dirty="0">
                <a:solidFill>
                  <a:srgbClr val="202122"/>
                </a:solidFill>
                <a:effectLst/>
                <a:latin typeface="Arial" panose="020B0604020202020204" pitchFamily="34" charset="0"/>
              </a:rPr>
              <a:t> is a test of a machine's ability to </a:t>
            </a:r>
            <a:r>
              <a:rPr lang="en-US" b="0" i="0" u="none" strike="noStrike" dirty="0">
                <a:solidFill>
                  <a:srgbClr val="0B0080"/>
                </a:solidFill>
                <a:effectLst/>
                <a:latin typeface="Arial" panose="020B0604020202020204" pitchFamily="34" charset="0"/>
                <a:hlinkClick r:id="rId4" tooltip="Artificial intelligence"/>
              </a:rPr>
              <a:t>exhibit intelligent </a:t>
            </a:r>
            <a:r>
              <a:rPr lang="en-US" b="0" i="0" u="none" strike="noStrike" dirty="0" err="1">
                <a:solidFill>
                  <a:srgbClr val="0B0080"/>
                </a:solidFill>
                <a:effectLst/>
                <a:latin typeface="Arial" panose="020B0604020202020204" pitchFamily="34" charset="0"/>
                <a:hlinkClick r:id="rId4" tooltip="Artificial intelligence"/>
              </a:rPr>
              <a:t>behaviour</a:t>
            </a:r>
            <a:r>
              <a:rPr lang="en-US" b="0" i="0" dirty="0">
                <a:solidFill>
                  <a:srgbClr val="202122"/>
                </a:solidFill>
                <a:effectLst/>
                <a:latin typeface="Arial" panose="020B0604020202020204" pitchFamily="34" charset="0"/>
              </a:rPr>
              <a:t> equivalent to, or indistinguishable from, that of a human. </a:t>
            </a:r>
          </a:p>
          <a:p>
            <a:r>
              <a:rPr lang="en-US" b="0" i="0" dirty="0">
                <a:solidFill>
                  <a:srgbClr val="202122"/>
                </a:solidFill>
                <a:effectLst/>
                <a:latin typeface="Arial" panose="020B0604020202020204" pitchFamily="34" charset="0"/>
              </a:rPr>
              <a:t>Turing proposed that a human evaluator would judge natural language conversations between a human and a machine designed to generate human-like responses.</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16</a:t>
            </a:fld>
            <a:endParaRPr lang="en-US"/>
          </a:p>
        </p:txBody>
      </p:sp>
    </p:spTree>
    <p:extLst>
      <p:ext uri="{BB962C8B-B14F-4D97-AF65-F5344CB8AC3E}">
        <p14:creationId xmlns:p14="http://schemas.microsoft.com/office/powerpoint/2010/main" val="1269723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https://hubblesite.org/contents/news-releases/2014/news-2014-27.html</a:t>
            </a:r>
            <a:endParaRPr lang="en-US" dirty="0"/>
          </a:p>
          <a:p>
            <a:endParaRPr lang="en-US" sz="1200" b="1" i="0" kern="1200" cap="all"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Astronomers using the Hubble Space Telescope have assembled a comprehensive picture of the evolving universe – among the most colorful deep space images ever captured by the 24-year-old telescope. This study, which includes ultraviolet light, provides the missing link in star formation.</a:t>
            </a:r>
          </a:p>
          <a:p>
            <a:endParaRPr lang="en-US" sz="1200" b="1" i="0" kern="1200" cap="all" dirty="0">
              <a:solidFill>
                <a:schemeClr val="tx1"/>
              </a:solidFill>
              <a:effectLst/>
              <a:latin typeface="+mn-lt"/>
              <a:ea typeface="+mn-ea"/>
              <a:cs typeface="+mn-cs"/>
            </a:endParaRPr>
          </a:p>
          <a:p>
            <a:r>
              <a:rPr lang="en-US" sz="1200" b="1" i="0" kern="1200" cap="all" dirty="0" err="1">
                <a:solidFill>
                  <a:schemeClr val="tx1"/>
                </a:solidFill>
                <a:effectLst/>
                <a:latin typeface="+mn-lt"/>
                <a:ea typeface="+mn-ea"/>
                <a:cs typeface="+mn-cs"/>
              </a:rPr>
              <a:t>CREDITS:</a:t>
            </a:r>
            <a:r>
              <a:rPr lang="en-US" sz="1200" b="0" i="0" kern="1200" dirty="0" err="1">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R. Windhorst (Arizona State University),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Science: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P. </a:t>
            </a:r>
            <a:r>
              <a:rPr lang="en-US" sz="1200" b="0" i="0" kern="1200" dirty="0" err="1">
                <a:solidFill>
                  <a:schemeClr val="tx1"/>
                </a:solidFill>
                <a:effectLst/>
                <a:latin typeface="+mn-lt"/>
                <a:ea typeface="+mn-ea"/>
                <a:cs typeface="+mn-cs"/>
              </a:rPr>
              <a:t>Kurczynski</a:t>
            </a:r>
            <a:r>
              <a:rPr lang="en-US" sz="1200" b="0" i="0" kern="1200" dirty="0">
                <a:solidFill>
                  <a:schemeClr val="tx1"/>
                </a:solidFill>
                <a:effectLst/>
                <a:latin typeface="+mn-lt"/>
                <a:ea typeface="+mn-ea"/>
                <a:cs typeface="+mn-cs"/>
              </a:rPr>
              <a:t> (Rutgers University), N. Bond (Goddard Space Flight Center), E. Soto (Catholic University), N. </a:t>
            </a:r>
            <a:r>
              <a:rPr lang="en-US" sz="1200" b="0" i="0" kern="1200" dirty="0" err="1">
                <a:solidFill>
                  <a:schemeClr val="tx1"/>
                </a:solidFill>
                <a:effectLst/>
                <a:latin typeface="+mn-lt"/>
                <a:ea typeface="+mn-ea"/>
                <a:cs typeface="+mn-cs"/>
              </a:rPr>
              <a:t>Grogin</a:t>
            </a:r>
            <a:r>
              <a:rPr lang="en-US" sz="1200" b="0" i="0" kern="1200" dirty="0">
                <a:solidFill>
                  <a:schemeClr val="tx1"/>
                </a:solidFill>
                <a:effectLst/>
                <a:latin typeface="+mn-lt"/>
                <a:ea typeface="+mn-ea"/>
                <a:cs typeface="+mn-cs"/>
              </a:rPr>
              <a:t> and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Atek</a:t>
            </a:r>
            <a:r>
              <a:rPr lang="en-US" sz="1200" b="0" i="0" kern="1200" dirty="0">
                <a:solidFill>
                  <a:schemeClr val="tx1"/>
                </a:solidFill>
                <a:effectLst/>
                <a:latin typeface="+mn-lt"/>
                <a:ea typeface="+mn-ea"/>
                <a:cs typeface="+mn-cs"/>
              </a:rPr>
              <a:t> (École Polytechnique </a:t>
            </a:r>
            <a:r>
              <a:rPr lang="en-US" sz="1200" b="0" i="0" kern="1200" dirty="0" err="1">
                <a:solidFill>
                  <a:schemeClr val="tx1"/>
                </a:solidFill>
                <a:effectLst/>
                <a:latin typeface="+mn-lt"/>
                <a:ea typeface="+mn-ea"/>
                <a:cs typeface="+mn-cs"/>
              </a:rPr>
              <a:t>Fédérale</a:t>
            </a:r>
            <a:r>
              <a:rPr lang="en-US" sz="1200" b="0" i="0" kern="1200" dirty="0">
                <a:solidFill>
                  <a:schemeClr val="tx1"/>
                </a:solidFill>
                <a:effectLst/>
                <a:latin typeface="+mn-lt"/>
                <a:ea typeface="+mn-ea"/>
                <a:cs typeface="+mn-cs"/>
              </a:rPr>
              <a:t> de Lausanne, Switzerland), T. Brown and D. Coe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J. Colbert and Y. Dai (IPAC/Caltech), H. Ferguson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S. Finkelstein (University of Texas, Austin), J. Gardner (Goddard Space Flight Center), E. </a:t>
            </a:r>
            <a:r>
              <a:rPr lang="en-US" sz="1200" b="0" i="0" kern="1200" dirty="0" err="1">
                <a:solidFill>
                  <a:schemeClr val="tx1"/>
                </a:solidFill>
                <a:effectLst/>
                <a:latin typeface="+mn-lt"/>
                <a:ea typeface="+mn-ea"/>
                <a:cs typeface="+mn-cs"/>
              </a:rPr>
              <a:t>Gawiser</a:t>
            </a:r>
            <a:r>
              <a:rPr lang="en-US" sz="1200" b="0" i="0" kern="1200" dirty="0">
                <a:solidFill>
                  <a:schemeClr val="tx1"/>
                </a:solidFill>
                <a:effectLst/>
                <a:latin typeface="+mn-lt"/>
                <a:ea typeface="+mn-ea"/>
                <a:cs typeface="+mn-cs"/>
              </a:rPr>
              <a:t> (Rutgers University), M. </a:t>
            </a:r>
            <a:r>
              <a:rPr lang="en-US" sz="1200" b="0" i="0" kern="1200" dirty="0" err="1">
                <a:solidFill>
                  <a:schemeClr val="tx1"/>
                </a:solidFill>
                <a:effectLst/>
                <a:latin typeface="+mn-lt"/>
                <a:ea typeface="+mn-ea"/>
                <a:cs typeface="+mn-cs"/>
              </a:rPr>
              <a:t>Giavalisco</a:t>
            </a:r>
            <a:r>
              <a:rPr lang="en-US" sz="1200" b="0" i="0" kern="1200" dirty="0">
                <a:solidFill>
                  <a:schemeClr val="tx1"/>
                </a:solidFill>
                <a:effectLst/>
                <a:latin typeface="+mn-lt"/>
                <a:ea typeface="+mn-ea"/>
                <a:cs typeface="+mn-cs"/>
              </a:rPr>
              <a:t> (University of Massachusetts, Amherst), C. </a:t>
            </a:r>
            <a:r>
              <a:rPr lang="en-US" sz="1200" b="0" i="0" kern="1200" dirty="0" err="1">
                <a:solidFill>
                  <a:schemeClr val="tx1"/>
                </a:solidFill>
                <a:effectLst/>
                <a:latin typeface="+mn-lt"/>
                <a:ea typeface="+mn-ea"/>
                <a:cs typeface="+mn-cs"/>
              </a:rPr>
              <a:t>Gronwall</a:t>
            </a:r>
            <a:r>
              <a:rPr lang="en-US" sz="1200" b="0" i="0" kern="1200" dirty="0">
                <a:solidFill>
                  <a:schemeClr val="tx1"/>
                </a:solidFill>
                <a:effectLst/>
                <a:latin typeface="+mn-lt"/>
                <a:ea typeface="+mn-ea"/>
                <a:cs typeface="+mn-cs"/>
              </a:rPr>
              <a:t> (Penn State University), D. </a:t>
            </a:r>
            <a:r>
              <a:rPr lang="en-US" sz="1200" b="0" i="0" kern="1200" dirty="0" err="1">
                <a:solidFill>
                  <a:schemeClr val="tx1"/>
                </a:solidFill>
                <a:effectLst/>
                <a:latin typeface="+mn-lt"/>
                <a:ea typeface="+mn-ea"/>
                <a:cs typeface="+mn-cs"/>
              </a:rPr>
              <a:t>Hanish</a:t>
            </a:r>
            <a:r>
              <a:rPr lang="en-US" sz="1200" b="0" i="0" kern="1200" dirty="0">
                <a:solidFill>
                  <a:schemeClr val="tx1"/>
                </a:solidFill>
                <a:effectLst/>
                <a:latin typeface="+mn-lt"/>
                <a:ea typeface="+mn-ea"/>
                <a:cs typeface="+mn-cs"/>
              </a:rPr>
              <a:t> (IPAC/Caltech), K.-S. Lee (Purdue University),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D. De Mello (Catholic University), S. </a:t>
            </a:r>
            <a:r>
              <a:rPr lang="en-US" sz="1200" b="0" i="0" kern="1200" dirty="0" err="1">
                <a:solidFill>
                  <a:schemeClr val="tx1"/>
                </a:solidFill>
                <a:effectLst/>
                <a:latin typeface="+mn-lt"/>
                <a:ea typeface="+mn-ea"/>
                <a:cs typeface="+mn-cs"/>
              </a:rPr>
              <a:t>Ravindranath</a:t>
            </a:r>
            <a:r>
              <a:rPr lang="en-US" sz="1200" b="0" i="0" kern="1200" dirty="0">
                <a:solidFill>
                  <a:schemeClr val="tx1"/>
                </a:solidFill>
                <a:effectLst/>
                <a:latin typeface="+mn-lt"/>
                <a:ea typeface="+mn-ea"/>
                <a:cs typeface="+mn-cs"/>
              </a:rPr>
              <a:t> and R. Ryan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B. </a:t>
            </a:r>
            <a:r>
              <a:rPr lang="en-US" sz="1200" b="0" i="0" kern="1200" dirty="0" err="1">
                <a:solidFill>
                  <a:schemeClr val="tx1"/>
                </a:solidFill>
                <a:effectLst/>
                <a:latin typeface="+mn-lt"/>
                <a:ea typeface="+mn-ea"/>
                <a:cs typeface="+mn-cs"/>
              </a:rPr>
              <a:t>Siana</a:t>
            </a:r>
            <a:r>
              <a:rPr lang="en-US" sz="1200" b="0" i="0" kern="1200" dirty="0">
                <a:solidFill>
                  <a:schemeClr val="tx1"/>
                </a:solidFill>
                <a:effectLst/>
                <a:latin typeface="+mn-lt"/>
                <a:ea typeface="+mn-ea"/>
                <a:cs typeface="+mn-cs"/>
              </a:rPr>
              <a:t> (University of California, Riverside), C. </a:t>
            </a:r>
            <a:r>
              <a:rPr lang="en-US" sz="1200" b="0" i="0" kern="1200" dirty="0" err="1">
                <a:solidFill>
                  <a:schemeClr val="tx1"/>
                </a:solidFill>
                <a:effectLst/>
                <a:latin typeface="+mn-lt"/>
                <a:ea typeface="+mn-ea"/>
                <a:cs typeface="+mn-cs"/>
              </a:rPr>
              <a:t>Scarlata</a:t>
            </a:r>
            <a:r>
              <a:rPr lang="en-US" sz="1200" b="0" i="0" kern="1200" dirty="0">
                <a:solidFill>
                  <a:schemeClr val="tx1"/>
                </a:solidFill>
                <a:effectLst/>
                <a:latin typeface="+mn-lt"/>
                <a:ea typeface="+mn-ea"/>
                <a:cs typeface="+mn-cs"/>
              </a:rPr>
              <a:t> (University of Minnesota, Minneapolis), E. </a:t>
            </a:r>
            <a:r>
              <a:rPr lang="en-US" sz="1200" b="0" i="0" kern="1200" dirty="0" err="1">
                <a:solidFill>
                  <a:schemeClr val="tx1"/>
                </a:solidFill>
                <a:effectLst/>
                <a:latin typeface="+mn-lt"/>
                <a:ea typeface="+mn-ea"/>
                <a:cs typeface="+mn-cs"/>
              </a:rPr>
              <a:t>Voyer</a:t>
            </a:r>
            <a:r>
              <a:rPr lang="en-US" sz="1200" b="0" i="0" kern="1200" dirty="0">
                <a:solidFill>
                  <a:schemeClr val="tx1"/>
                </a:solidFill>
                <a:effectLst/>
                <a:latin typeface="+mn-lt"/>
                <a:ea typeface="+mn-ea"/>
                <a:cs typeface="+mn-cs"/>
              </a:rPr>
              <a:t> (CNRS, Marseille), and R. Windhorst (Arizona State University)</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17</a:t>
            </a:fld>
            <a:endParaRPr lang="en-US"/>
          </a:p>
        </p:txBody>
      </p:sp>
    </p:spTree>
    <p:extLst>
      <p:ext uri="{BB962C8B-B14F-4D97-AF65-F5344CB8AC3E}">
        <p14:creationId xmlns:p14="http://schemas.microsoft.com/office/powerpoint/2010/main" val="271099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18</a:t>
            </a:fld>
            <a:endParaRPr lang="en-US"/>
          </a:p>
        </p:txBody>
      </p:sp>
    </p:spTree>
    <p:extLst>
      <p:ext uri="{BB962C8B-B14F-4D97-AF65-F5344CB8AC3E}">
        <p14:creationId xmlns:p14="http://schemas.microsoft.com/office/powerpoint/2010/main" val="121590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3"/>
              </a:rPr>
              <a:t>[2]</a:t>
            </a:r>
            <a:r>
              <a:rPr lang="en-US" b="0" i="0" dirty="0">
                <a:solidFill>
                  <a:srgbClr val="202122"/>
                </a:solidFill>
                <a:effectLst/>
                <a:latin typeface="Arial" panose="020B0604020202020204" pitchFamily="34" charset="0"/>
              </a:rPr>
              <a:t> is a test of a machine's ability to </a:t>
            </a:r>
            <a:r>
              <a:rPr lang="en-US" b="0" i="0" u="none" strike="noStrike" dirty="0">
                <a:solidFill>
                  <a:srgbClr val="0B0080"/>
                </a:solidFill>
                <a:effectLst/>
                <a:latin typeface="Arial" panose="020B0604020202020204" pitchFamily="34" charset="0"/>
                <a:hlinkClick r:id="rId4" tooltip="Artificial intelligence"/>
              </a:rPr>
              <a:t>exhibit intelligent </a:t>
            </a:r>
            <a:r>
              <a:rPr lang="en-US" b="0" i="0" u="none" strike="noStrike" dirty="0" err="1">
                <a:solidFill>
                  <a:srgbClr val="0B0080"/>
                </a:solidFill>
                <a:effectLst/>
                <a:latin typeface="Arial" panose="020B0604020202020204" pitchFamily="34" charset="0"/>
                <a:hlinkClick r:id="rId4" tooltip="Artificial intelligence"/>
              </a:rPr>
              <a:t>behaviour</a:t>
            </a:r>
            <a:r>
              <a:rPr lang="en-US" b="0" i="0" dirty="0">
                <a:solidFill>
                  <a:srgbClr val="202122"/>
                </a:solidFill>
                <a:effectLst/>
                <a:latin typeface="Arial" panose="020B0604020202020204" pitchFamily="34" charset="0"/>
              </a:rPr>
              <a:t> equivalent to, or indistinguishable from, that of a human. </a:t>
            </a:r>
          </a:p>
          <a:p>
            <a:r>
              <a:rPr lang="en-US" b="0" i="0" dirty="0">
                <a:solidFill>
                  <a:srgbClr val="202122"/>
                </a:solidFill>
                <a:effectLst/>
                <a:latin typeface="Arial" panose="020B0604020202020204" pitchFamily="34" charset="0"/>
              </a:rPr>
              <a:t>Turing proposed that a human evaluator would judge natural language conversations between a human and a machine designed to generate human-like responses.</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19</a:t>
            </a:fld>
            <a:endParaRPr lang="en-US"/>
          </a:p>
        </p:txBody>
      </p:sp>
    </p:spTree>
    <p:extLst>
      <p:ext uri="{BB962C8B-B14F-4D97-AF65-F5344CB8AC3E}">
        <p14:creationId xmlns:p14="http://schemas.microsoft.com/office/powerpoint/2010/main" val="602822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981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96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3</a:t>
            </a:fld>
            <a:endParaRPr lang="en-US"/>
          </a:p>
        </p:txBody>
      </p:sp>
    </p:spTree>
    <p:extLst>
      <p:ext uri="{BB962C8B-B14F-4D97-AF65-F5344CB8AC3E}">
        <p14:creationId xmlns:p14="http://schemas.microsoft.com/office/powerpoint/2010/main" val="3732924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26</a:t>
            </a:fld>
            <a:endParaRPr lang="en-US"/>
          </a:p>
        </p:txBody>
      </p:sp>
    </p:spTree>
    <p:extLst>
      <p:ext uri="{BB962C8B-B14F-4D97-AF65-F5344CB8AC3E}">
        <p14:creationId xmlns:p14="http://schemas.microsoft.com/office/powerpoint/2010/main" val="3431137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27</a:t>
            </a:fld>
            <a:endParaRPr lang="en-US"/>
          </a:p>
        </p:txBody>
      </p:sp>
    </p:spTree>
    <p:extLst>
      <p:ext uri="{BB962C8B-B14F-4D97-AF65-F5344CB8AC3E}">
        <p14:creationId xmlns:p14="http://schemas.microsoft.com/office/powerpoint/2010/main" val="217184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043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815d2fc9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815d2fc9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b5c6c1ab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b5c6c1ab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sz="1050">
                <a:highlight>
                  <a:srgbClr val="FFFFFF"/>
                </a:highlight>
                <a:latin typeface="Roboto"/>
                <a:ea typeface="Roboto"/>
                <a:cs typeface="Roboto"/>
                <a:sym typeface="Roboto"/>
              </a:rPr>
              <a:t>individual papers on said models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90d244e53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90d244e53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https://gluebenchmark.com/</a:t>
            </a:r>
            <a:endParaRPr/>
          </a:p>
          <a:p>
            <a:pPr marL="0" lvl="0" indent="0" algn="l" rtl="0">
              <a:spcBef>
                <a:spcPts val="0"/>
              </a:spcBef>
              <a:spcAft>
                <a:spcPts val="0"/>
              </a:spcAft>
              <a:buNone/>
            </a:pPr>
            <a:r>
              <a:rPr lang="en"/>
              <a:t>Source: </a:t>
            </a:r>
            <a:r>
              <a:rPr lang="en" u="sng">
                <a:solidFill>
                  <a:schemeClr val="hlink"/>
                </a:solidFill>
                <a:hlinkClick r:id="rId4"/>
              </a:rPr>
              <a:t>https://super.gluebenchmark.com/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f13bf16dc_2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f13bf16dc_2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https://huggingface.co/distilbert-base-cased-distilled-squad?text=Where+do+I+live%3F&amp;context=My+name+is+Sarah+and+I+live+in+London.</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8229d3e1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8229d3e1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https://arxiv.org/pdf/2006.03511.pdf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0d244e53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0d244e53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https://arxiv.org/abs/2005.10636</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17128781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f17128781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a:t>
            </a:fld>
            <a:endParaRPr lang="en-US"/>
          </a:p>
        </p:txBody>
      </p:sp>
    </p:spTree>
    <p:extLst>
      <p:ext uri="{BB962C8B-B14F-4D97-AF65-F5344CB8AC3E}">
        <p14:creationId xmlns:p14="http://schemas.microsoft.com/office/powerpoint/2010/main" val="1977504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bb7f5a4fd_3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bb7f5a4fd_3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Source: </a:t>
            </a:r>
            <a:r>
              <a:rPr lang="en" u="sng">
                <a:solidFill>
                  <a:schemeClr val="hlink"/>
                </a:solidFill>
                <a:hlinkClick r:id="rId3"/>
              </a:rPr>
              <a:t>http://research.baidu.com/Blog/index-view?id=160</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sz="1050">
              <a:solidFill>
                <a:schemeClr val="dk1"/>
              </a:solidFill>
              <a:highlight>
                <a:schemeClr val="lt1"/>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f318ff6067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f318ff606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Source: </a:t>
            </a:r>
            <a:r>
              <a:rPr lang="en" sz="1400" u="sng">
                <a:solidFill>
                  <a:schemeClr val="hlink"/>
                </a:solidFill>
                <a:hlinkClick r:id="rId3"/>
              </a:rPr>
              <a:t>https://arxiv.org/pdf/2103.00823.pdf</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sz="1050">
              <a:solidFill>
                <a:schemeClr val="dk1"/>
              </a:solidFill>
              <a:highlight>
                <a:schemeClr val="lt1"/>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ebb7f5a4fd_3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ebb7f5a4fd_3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Source: </a:t>
            </a:r>
            <a:r>
              <a:rPr lang="en" u="sng">
                <a:solidFill>
                  <a:schemeClr val="hlink"/>
                </a:solidFill>
                <a:hlinkClick r:id="rId3"/>
              </a:rPr>
              <a:t>https://www.wired.com/story/ai-write-english-learning-other-languages/</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Source: https://www.163.com/dy/article/GBE92QJ40511ABV6.html  </a:t>
            </a:r>
            <a:endParaRPr>
              <a:solidFill>
                <a:schemeClr val="dk1"/>
              </a:solidFill>
            </a:endParaRPr>
          </a:p>
          <a:p>
            <a:pPr marL="0" lvl="0" indent="0" algn="l" rtl="0">
              <a:spcBef>
                <a:spcPts val="0"/>
              </a:spcBef>
              <a:spcAft>
                <a:spcPts val="0"/>
              </a:spcAft>
              <a:buNone/>
            </a:pPr>
            <a:endParaRPr sz="1050">
              <a:solidFill>
                <a:schemeClr val="dk1"/>
              </a:solidFill>
              <a:highlight>
                <a:schemeClr val="lt1"/>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ebb7f5a4fd_3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ebb7f5a4fd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Source: </a:t>
            </a:r>
            <a:r>
              <a:rPr lang="en" sz="1050" u="sng">
                <a:solidFill>
                  <a:schemeClr val="hlink"/>
                </a:solidFill>
                <a:highlight>
                  <a:schemeClr val="lt1"/>
                </a:highlight>
                <a:latin typeface="Roboto"/>
                <a:ea typeface="Roboto"/>
                <a:cs typeface="Roboto"/>
                <a:sym typeface="Roboto"/>
                <a:hlinkClick r:id="rId3"/>
              </a:rPr>
              <a:t>https://arxiv.org/pdf/2103.05247.pdf</a:t>
            </a:r>
            <a:r>
              <a:rPr lang="en" sz="1050">
                <a:solidFill>
                  <a:schemeClr val="dk1"/>
                </a:solidFill>
                <a:highlight>
                  <a:schemeClr val="lt1"/>
                </a:highlight>
                <a:latin typeface="Roboto"/>
                <a:ea typeface="Roboto"/>
                <a:cs typeface="Roboto"/>
                <a:sym typeface="Roboto"/>
              </a:rPr>
              <a:t> </a:t>
            </a:r>
            <a:endParaRPr sz="1050">
              <a:solidFill>
                <a:schemeClr val="dk1"/>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318ff60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f318ff60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sz="1050" u="sng">
                <a:solidFill>
                  <a:schemeClr val="hlink"/>
                </a:solidFill>
                <a:highlight>
                  <a:srgbClr val="FFFFFF"/>
                </a:highlight>
                <a:latin typeface="Roboto"/>
                <a:ea typeface="Roboto"/>
                <a:cs typeface="Roboto"/>
                <a:sym typeface="Roboto"/>
                <a:hlinkClick r:id="rId3"/>
              </a:rPr>
              <a:t>https://www.biorxiv.org/content/10.1101/2021.07.18.452833v1</a:t>
            </a:r>
            <a:endParaRPr sz="1050">
              <a:highlight>
                <a:srgbClr val="FFFFFF"/>
              </a:highlight>
              <a:latin typeface="Roboto"/>
              <a:ea typeface="Roboto"/>
              <a:cs typeface="Roboto"/>
              <a:sym typeface="Roboto"/>
            </a:endParaRPr>
          </a:p>
          <a:p>
            <a:pPr marL="0" lvl="0" indent="0" algn="l" rtl="0">
              <a:spcBef>
                <a:spcPts val="0"/>
              </a:spcBef>
              <a:spcAft>
                <a:spcPts val="0"/>
              </a:spcAft>
              <a:buNone/>
            </a:pPr>
            <a:r>
              <a:rPr lang="en" sz="1050">
                <a:highlight>
                  <a:srgbClr val="FFFFFF"/>
                </a:highlight>
                <a:latin typeface="Roboto"/>
                <a:ea typeface="Roboto"/>
                <a:cs typeface="Roboto"/>
                <a:sym typeface="Roboto"/>
              </a:rPr>
              <a:t>Source: </a:t>
            </a:r>
            <a:r>
              <a:rPr lang="en" sz="1050" u="sng">
                <a:solidFill>
                  <a:schemeClr val="hlink"/>
                </a:solidFill>
                <a:highlight>
                  <a:srgbClr val="FFFFFF"/>
                </a:highlight>
                <a:latin typeface="Roboto"/>
                <a:ea typeface="Roboto"/>
                <a:cs typeface="Roboto"/>
                <a:sym typeface="Roboto"/>
                <a:hlinkClick r:id="rId4"/>
              </a:rPr>
              <a:t>https://blog.einstein.ai/learning-from-evolution/</a:t>
            </a:r>
            <a:r>
              <a:rPr lang="en" sz="1050">
                <a:highlight>
                  <a:srgbClr val="FFFFFF"/>
                </a:highlight>
                <a:latin typeface="Roboto"/>
                <a:ea typeface="Roboto"/>
                <a:cs typeface="Roboto"/>
                <a:sym typeface="Roboto"/>
              </a:rPr>
              <a:t> </a:t>
            </a:r>
            <a:endParaRPr sz="1050">
              <a:highlight>
                <a:srgbClr val="FFFFFF"/>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fb8a2768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fb8a276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Source: </a:t>
            </a:r>
            <a:r>
              <a:rPr lang="en" u="sng">
                <a:solidFill>
                  <a:schemeClr val="hlink"/>
                </a:solidFill>
                <a:hlinkClick r:id="rId3"/>
              </a:rPr>
              <a:t>https://www.medrxiv.org/content/10.1101/2021.06.21.21259286v1.full-text</a:t>
            </a:r>
            <a:endParaRPr>
              <a:solidFill>
                <a:schemeClr val="dk1"/>
              </a:solidFill>
            </a:endParaRPr>
          </a:p>
          <a:p>
            <a:pPr marL="0" lvl="0" indent="0" algn="l" rtl="0">
              <a:spcBef>
                <a:spcPts val="0"/>
              </a:spcBef>
              <a:spcAft>
                <a:spcPts val="0"/>
              </a:spcAft>
              <a:buNone/>
            </a:pPr>
            <a:r>
              <a:rPr lang="en">
                <a:solidFill>
                  <a:schemeClr val="dk1"/>
                </a:solidFill>
              </a:rPr>
              <a:t>Source: </a:t>
            </a:r>
            <a:r>
              <a:rPr lang="en" u="sng">
                <a:solidFill>
                  <a:schemeClr val="hlink"/>
                </a:solidFill>
                <a:hlinkClick r:id="rId4"/>
              </a:rPr>
              <a:t>https://science.sciencemag.org/content/371/6526/284.editor-summary</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Adapted contributed slide by Brian Hie (MIT)</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f0713eb5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f0713eb5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Source: </a:t>
            </a:r>
            <a:r>
              <a:rPr lang="en" u="sng">
                <a:solidFill>
                  <a:schemeClr val="hlink"/>
                </a:solidFill>
                <a:hlinkClick r:id="rId3"/>
              </a:rPr>
              <a:t>https://ai.facebook.com/blog/textless-nlp-generating-expressive-speech-from-raw-audio</a:t>
            </a:r>
            <a:r>
              <a:rPr lang="en">
                <a:solidFill>
                  <a:schemeClr val="dk1"/>
                </a:solidFill>
              </a:rPr>
              <a:t> </a:t>
            </a:r>
            <a:endParaRPr>
              <a:solidFill>
                <a:schemeClr val="dk1"/>
              </a:solidFill>
            </a:endParaRPr>
          </a:p>
          <a:p>
            <a:pPr marL="0" lvl="0" indent="0" algn="l" rtl="0">
              <a:spcBef>
                <a:spcPts val="0"/>
              </a:spcBef>
              <a:spcAft>
                <a:spcPts val="0"/>
              </a:spcAft>
              <a:buNone/>
            </a:pPr>
            <a:endParaRPr sz="1050">
              <a:solidFill>
                <a:schemeClr val="dk1"/>
              </a:solidFill>
              <a:highlight>
                <a:schemeClr val="lt1"/>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17128781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f17128781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056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b560ae0a6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b560ae0a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https://arxiv.org/pdf/2004.08900.pdf</a:t>
            </a:r>
            <a:r>
              <a:rPr lang="en"/>
              <a:t> </a:t>
            </a:r>
            <a:endParaRPr/>
          </a:p>
        </p:txBody>
      </p:sp>
    </p:spTree>
    <p:extLst>
      <p:ext uri="{BB962C8B-B14F-4D97-AF65-F5344CB8AC3E}">
        <p14:creationId xmlns:p14="http://schemas.microsoft.com/office/powerpoint/2010/main" val="1447344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f250605b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f250605b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https://owainevans.github.io/pdfs/truthfulQA_lin_evans.pdf</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https://hubblesite.org/contents/news-releases/2014/news-2014-27.html</a:t>
            </a:r>
            <a:endParaRPr lang="en-US" dirty="0"/>
          </a:p>
          <a:p>
            <a:endParaRPr lang="en-US" sz="1200" b="1" i="0" kern="1200" cap="all"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Astronomers using the Hubble Space Telescope have assembled a comprehensive picture of the evolving universe – among the most colorful deep space images ever captured by the 24-year-old telescope. This study, which includes ultraviolet light, provides the missing link in star formation.</a:t>
            </a:r>
          </a:p>
          <a:p>
            <a:endParaRPr lang="en-US" sz="1200" b="1" i="0" kern="1200" cap="all" dirty="0">
              <a:solidFill>
                <a:schemeClr val="tx1"/>
              </a:solidFill>
              <a:effectLst/>
              <a:latin typeface="+mn-lt"/>
              <a:ea typeface="+mn-ea"/>
              <a:cs typeface="+mn-cs"/>
            </a:endParaRPr>
          </a:p>
          <a:p>
            <a:r>
              <a:rPr lang="en-US" sz="1200" b="1" i="0" kern="1200" cap="all" dirty="0" err="1">
                <a:solidFill>
                  <a:schemeClr val="tx1"/>
                </a:solidFill>
                <a:effectLst/>
                <a:latin typeface="+mn-lt"/>
                <a:ea typeface="+mn-ea"/>
                <a:cs typeface="+mn-cs"/>
              </a:rPr>
              <a:t>CREDITS:</a:t>
            </a:r>
            <a:r>
              <a:rPr lang="en-US" sz="1200" b="0" i="0" kern="1200" dirty="0" err="1">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R. Windhorst (Arizona State University),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Science: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P. </a:t>
            </a:r>
            <a:r>
              <a:rPr lang="en-US" sz="1200" b="0" i="0" kern="1200" dirty="0" err="1">
                <a:solidFill>
                  <a:schemeClr val="tx1"/>
                </a:solidFill>
                <a:effectLst/>
                <a:latin typeface="+mn-lt"/>
                <a:ea typeface="+mn-ea"/>
                <a:cs typeface="+mn-cs"/>
              </a:rPr>
              <a:t>Kurczynski</a:t>
            </a:r>
            <a:r>
              <a:rPr lang="en-US" sz="1200" b="0" i="0" kern="1200" dirty="0">
                <a:solidFill>
                  <a:schemeClr val="tx1"/>
                </a:solidFill>
                <a:effectLst/>
                <a:latin typeface="+mn-lt"/>
                <a:ea typeface="+mn-ea"/>
                <a:cs typeface="+mn-cs"/>
              </a:rPr>
              <a:t> (Rutgers University), N. Bond (Goddard Space Flight Center), E. Soto (Catholic University), N. </a:t>
            </a:r>
            <a:r>
              <a:rPr lang="en-US" sz="1200" b="0" i="0" kern="1200" dirty="0" err="1">
                <a:solidFill>
                  <a:schemeClr val="tx1"/>
                </a:solidFill>
                <a:effectLst/>
                <a:latin typeface="+mn-lt"/>
                <a:ea typeface="+mn-ea"/>
                <a:cs typeface="+mn-cs"/>
              </a:rPr>
              <a:t>Grogin</a:t>
            </a:r>
            <a:r>
              <a:rPr lang="en-US" sz="1200" b="0" i="0" kern="1200" dirty="0">
                <a:solidFill>
                  <a:schemeClr val="tx1"/>
                </a:solidFill>
                <a:effectLst/>
                <a:latin typeface="+mn-lt"/>
                <a:ea typeface="+mn-ea"/>
                <a:cs typeface="+mn-cs"/>
              </a:rPr>
              <a:t> and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Atek</a:t>
            </a:r>
            <a:r>
              <a:rPr lang="en-US" sz="1200" b="0" i="0" kern="1200" dirty="0">
                <a:solidFill>
                  <a:schemeClr val="tx1"/>
                </a:solidFill>
                <a:effectLst/>
                <a:latin typeface="+mn-lt"/>
                <a:ea typeface="+mn-ea"/>
                <a:cs typeface="+mn-cs"/>
              </a:rPr>
              <a:t> (École Polytechnique </a:t>
            </a:r>
            <a:r>
              <a:rPr lang="en-US" sz="1200" b="0" i="0" kern="1200" dirty="0" err="1">
                <a:solidFill>
                  <a:schemeClr val="tx1"/>
                </a:solidFill>
                <a:effectLst/>
                <a:latin typeface="+mn-lt"/>
                <a:ea typeface="+mn-ea"/>
                <a:cs typeface="+mn-cs"/>
              </a:rPr>
              <a:t>Fédérale</a:t>
            </a:r>
            <a:r>
              <a:rPr lang="en-US" sz="1200" b="0" i="0" kern="1200" dirty="0">
                <a:solidFill>
                  <a:schemeClr val="tx1"/>
                </a:solidFill>
                <a:effectLst/>
                <a:latin typeface="+mn-lt"/>
                <a:ea typeface="+mn-ea"/>
                <a:cs typeface="+mn-cs"/>
              </a:rPr>
              <a:t> de Lausanne, Switzerland), T. Brown and D. Coe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J. Colbert and Y. Dai (IPAC/Caltech), H. Ferguson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S. Finkelstein (University of Texas, Austin), J. Gardner (Goddard Space Flight Center), E. </a:t>
            </a:r>
            <a:r>
              <a:rPr lang="en-US" sz="1200" b="0" i="0" kern="1200" dirty="0" err="1">
                <a:solidFill>
                  <a:schemeClr val="tx1"/>
                </a:solidFill>
                <a:effectLst/>
                <a:latin typeface="+mn-lt"/>
                <a:ea typeface="+mn-ea"/>
                <a:cs typeface="+mn-cs"/>
              </a:rPr>
              <a:t>Gawiser</a:t>
            </a:r>
            <a:r>
              <a:rPr lang="en-US" sz="1200" b="0" i="0" kern="1200" dirty="0">
                <a:solidFill>
                  <a:schemeClr val="tx1"/>
                </a:solidFill>
                <a:effectLst/>
                <a:latin typeface="+mn-lt"/>
                <a:ea typeface="+mn-ea"/>
                <a:cs typeface="+mn-cs"/>
              </a:rPr>
              <a:t> (Rutgers University), M. </a:t>
            </a:r>
            <a:r>
              <a:rPr lang="en-US" sz="1200" b="0" i="0" kern="1200" dirty="0" err="1">
                <a:solidFill>
                  <a:schemeClr val="tx1"/>
                </a:solidFill>
                <a:effectLst/>
                <a:latin typeface="+mn-lt"/>
                <a:ea typeface="+mn-ea"/>
                <a:cs typeface="+mn-cs"/>
              </a:rPr>
              <a:t>Giavalisco</a:t>
            </a:r>
            <a:r>
              <a:rPr lang="en-US" sz="1200" b="0" i="0" kern="1200" dirty="0">
                <a:solidFill>
                  <a:schemeClr val="tx1"/>
                </a:solidFill>
                <a:effectLst/>
                <a:latin typeface="+mn-lt"/>
                <a:ea typeface="+mn-ea"/>
                <a:cs typeface="+mn-cs"/>
              </a:rPr>
              <a:t> (University of Massachusetts, Amherst), C. </a:t>
            </a:r>
            <a:r>
              <a:rPr lang="en-US" sz="1200" b="0" i="0" kern="1200" dirty="0" err="1">
                <a:solidFill>
                  <a:schemeClr val="tx1"/>
                </a:solidFill>
                <a:effectLst/>
                <a:latin typeface="+mn-lt"/>
                <a:ea typeface="+mn-ea"/>
                <a:cs typeface="+mn-cs"/>
              </a:rPr>
              <a:t>Gronwall</a:t>
            </a:r>
            <a:r>
              <a:rPr lang="en-US" sz="1200" b="0" i="0" kern="1200" dirty="0">
                <a:solidFill>
                  <a:schemeClr val="tx1"/>
                </a:solidFill>
                <a:effectLst/>
                <a:latin typeface="+mn-lt"/>
                <a:ea typeface="+mn-ea"/>
                <a:cs typeface="+mn-cs"/>
              </a:rPr>
              <a:t> (Penn State University), D. </a:t>
            </a:r>
            <a:r>
              <a:rPr lang="en-US" sz="1200" b="0" i="0" kern="1200" dirty="0" err="1">
                <a:solidFill>
                  <a:schemeClr val="tx1"/>
                </a:solidFill>
                <a:effectLst/>
                <a:latin typeface="+mn-lt"/>
                <a:ea typeface="+mn-ea"/>
                <a:cs typeface="+mn-cs"/>
              </a:rPr>
              <a:t>Hanish</a:t>
            </a:r>
            <a:r>
              <a:rPr lang="en-US" sz="1200" b="0" i="0" kern="1200" dirty="0">
                <a:solidFill>
                  <a:schemeClr val="tx1"/>
                </a:solidFill>
                <a:effectLst/>
                <a:latin typeface="+mn-lt"/>
                <a:ea typeface="+mn-ea"/>
                <a:cs typeface="+mn-cs"/>
              </a:rPr>
              <a:t> (IPAC/Caltech), K.-S. Lee (Purdue University),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D. De Mello (Catholic University), S. </a:t>
            </a:r>
            <a:r>
              <a:rPr lang="en-US" sz="1200" b="0" i="0" kern="1200" dirty="0" err="1">
                <a:solidFill>
                  <a:schemeClr val="tx1"/>
                </a:solidFill>
                <a:effectLst/>
                <a:latin typeface="+mn-lt"/>
                <a:ea typeface="+mn-ea"/>
                <a:cs typeface="+mn-cs"/>
              </a:rPr>
              <a:t>Ravindranath</a:t>
            </a:r>
            <a:r>
              <a:rPr lang="en-US" sz="1200" b="0" i="0" kern="1200" dirty="0">
                <a:solidFill>
                  <a:schemeClr val="tx1"/>
                </a:solidFill>
                <a:effectLst/>
                <a:latin typeface="+mn-lt"/>
                <a:ea typeface="+mn-ea"/>
                <a:cs typeface="+mn-cs"/>
              </a:rPr>
              <a:t> and R. Ryan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B. </a:t>
            </a:r>
            <a:r>
              <a:rPr lang="en-US" sz="1200" b="0" i="0" kern="1200" dirty="0" err="1">
                <a:solidFill>
                  <a:schemeClr val="tx1"/>
                </a:solidFill>
                <a:effectLst/>
                <a:latin typeface="+mn-lt"/>
                <a:ea typeface="+mn-ea"/>
                <a:cs typeface="+mn-cs"/>
              </a:rPr>
              <a:t>Siana</a:t>
            </a:r>
            <a:r>
              <a:rPr lang="en-US" sz="1200" b="0" i="0" kern="1200" dirty="0">
                <a:solidFill>
                  <a:schemeClr val="tx1"/>
                </a:solidFill>
                <a:effectLst/>
                <a:latin typeface="+mn-lt"/>
                <a:ea typeface="+mn-ea"/>
                <a:cs typeface="+mn-cs"/>
              </a:rPr>
              <a:t> (University of California, Riverside), C. </a:t>
            </a:r>
            <a:r>
              <a:rPr lang="en-US" sz="1200" b="0" i="0" kern="1200" dirty="0" err="1">
                <a:solidFill>
                  <a:schemeClr val="tx1"/>
                </a:solidFill>
                <a:effectLst/>
                <a:latin typeface="+mn-lt"/>
                <a:ea typeface="+mn-ea"/>
                <a:cs typeface="+mn-cs"/>
              </a:rPr>
              <a:t>Scarlata</a:t>
            </a:r>
            <a:r>
              <a:rPr lang="en-US" sz="1200" b="0" i="0" kern="1200" dirty="0">
                <a:solidFill>
                  <a:schemeClr val="tx1"/>
                </a:solidFill>
                <a:effectLst/>
                <a:latin typeface="+mn-lt"/>
                <a:ea typeface="+mn-ea"/>
                <a:cs typeface="+mn-cs"/>
              </a:rPr>
              <a:t> (University of Minnesota, Minneapolis), E. </a:t>
            </a:r>
            <a:r>
              <a:rPr lang="en-US" sz="1200" b="0" i="0" kern="1200" dirty="0" err="1">
                <a:solidFill>
                  <a:schemeClr val="tx1"/>
                </a:solidFill>
                <a:effectLst/>
                <a:latin typeface="+mn-lt"/>
                <a:ea typeface="+mn-ea"/>
                <a:cs typeface="+mn-cs"/>
              </a:rPr>
              <a:t>Voyer</a:t>
            </a:r>
            <a:r>
              <a:rPr lang="en-US" sz="1200" b="0" i="0" kern="1200" dirty="0">
                <a:solidFill>
                  <a:schemeClr val="tx1"/>
                </a:solidFill>
                <a:effectLst/>
                <a:latin typeface="+mn-lt"/>
                <a:ea typeface="+mn-ea"/>
                <a:cs typeface="+mn-cs"/>
              </a:rPr>
              <a:t> (CNRS, Marseille), and R. Windhorst (Arizona State University)</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5</a:t>
            </a:fld>
            <a:endParaRPr lang="en-US"/>
          </a:p>
        </p:txBody>
      </p:sp>
    </p:spTree>
    <p:extLst>
      <p:ext uri="{BB962C8B-B14F-4D97-AF65-F5344CB8AC3E}">
        <p14:creationId xmlns:p14="http://schemas.microsoft.com/office/powerpoint/2010/main" val="802818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49</a:t>
            </a:fld>
            <a:endParaRPr lang="en-US"/>
          </a:p>
        </p:txBody>
      </p:sp>
    </p:spTree>
    <p:extLst>
      <p:ext uri="{BB962C8B-B14F-4D97-AF65-F5344CB8AC3E}">
        <p14:creationId xmlns:p14="http://schemas.microsoft.com/office/powerpoint/2010/main" val="1998578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50</a:t>
            </a:fld>
            <a:endParaRPr lang="en-US"/>
          </a:p>
        </p:txBody>
      </p:sp>
    </p:spTree>
    <p:extLst>
      <p:ext uri="{BB962C8B-B14F-4D97-AF65-F5344CB8AC3E}">
        <p14:creationId xmlns:p14="http://schemas.microsoft.com/office/powerpoint/2010/main" val="3696748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51</a:t>
            </a:fld>
            <a:endParaRPr lang="en-US"/>
          </a:p>
        </p:txBody>
      </p:sp>
    </p:spTree>
    <p:extLst>
      <p:ext uri="{BB962C8B-B14F-4D97-AF65-F5344CB8AC3E}">
        <p14:creationId xmlns:p14="http://schemas.microsoft.com/office/powerpoint/2010/main" val="1620799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4A3E8-9AFD-4626-AE13-AF0B377EFFE6}" type="slidenum">
              <a:rPr lang="en-US" smtClean="0"/>
              <a:t>52</a:t>
            </a:fld>
            <a:endParaRPr lang="en-US"/>
          </a:p>
        </p:txBody>
      </p:sp>
    </p:spTree>
    <p:extLst>
      <p:ext uri="{BB962C8B-B14F-4D97-AF65-F5344CB8AC3E}">
        <p14:creationId xmlns:p14="http://schemas.microsoft.com/office/powerpoint/2010/main" val="1145614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55</a:t>
            </a:fld>
            <a:endParaRPr lang="en-US"/>
          </a:p>
        </p:txBody>
      </p:sp>
    </p:spTree>
    <p:extLst>
      <p:ext uri="{BB962C8B-B14F-4D97-AF65-F5344CB8AC3E}">
        <p14:creationId xmlns:p14="http://schemas.microsoft.com/office/powerpoint/2010/main" val="3306080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56</a:t>
            </a:fld>
            <a:endParaRPr lang="en-US"/>
          </a:p>
        </p:txBody>
      </p:sp>
    </p:spTree>
    <p:extLst>
      <p:ext uri="{BB962C8B-B14F-4D97-AF65-F5344CB8AC3E}">
        <p14:creationId xmlns:p14="http://schemas.microsoft.com/office/powerpoint/2010/main" val="647066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57</a:t>
            </a:fld>
            <a:endParaRPr lang="en-US"/>
          </a:p>
        </p:txBody>
      </p:sp>
    </p:spTree>
    <p:extLst>
      <p:ext uri="{BB962C8B-B14F-4D97-AF65-F5344CB8AC3E}">
        <p14:creationId xmlns:p14="http://schemas.microsoft.com/office/powerpoint/2010/main" val="3283322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27FF0"/>
                </a:solidFill>
                <a:effectLst/>
                <a:latin typeface="Open Sans"/>
              </a:rPr>
              <a:t>Dative vs. Nominative noun/pronoun</a:t>
            </a:r>
          </a:p>
          <a:p>
            <a:pPr algn="l"/>
            <a:r>
              <a:rPr lang="en-US" b="0" i="0" dirty="0">
                <a:solidFill>
                  <a:srgbClr val="3A3A3A"/>
                </a:solidFill>
                <a:effectLst/>
                <a:latin typeface="Open Sans"/>
              </a:rPr>
              <a:t>The </a:t>
            </a:r>
            <a:r>
              <a:rPr lang="en-US" b="1" i="0" dirty="0">
                <a:solidFill>
                  <a:srgbClr val="3A3A3A"/>
                </a:solidFill>
                <a:effectLst/>
                <a:latin typeface="Open Sans"/>
              </a:rPr>
              <a:t>nominative case </a:t>
            </a:r>
            <a:r>
              <a:rPr lang="en-US" b="0" i="0" dirty="0">
                <a:solidFill>
                  <a:srgbClr val="3A3A3A"/>
                </a:solidFill>
                <a:effectLst/>
                <a:latin typeface="Open Sans"/>
              </a:rPr>
              <a:t>refers to the case used for a noun or pronoun when it is the </a:t>
            </a:r>
            <a:r>
              <a:rPr lang="en-US" b="1" i="0" dirty="0">
                <a:solidFill>
                  <a:srgbClr val="3A3A3A"/>
                </a:solidFill>
                <a:effectLst/>
                <a:latin typeface="Open Sans"/>
              </a:rPr>
              <a:t>subject</a:t>
            </a:r>
            <a:r>
              <a:rPr lang="en-US" b="0" i="0" dirty="0">
                <a:solidFill>
                  <a:srgbClr val="3A3A3A"/>
                </a:solidFill>
                <a:effectLst/>
                <a:latin typeface="Open Sans"/>
              </a:rPr>
              <a:t> of a verb. The nominative case uses nouns and pronouns as subjects. The nominative case is also called the subjective case.</a:t>
            </a:r>
          </a:p>
          <a:p>
            <a:pPr algn="l"/>
            <a:r>
              <a:rPr lang="en-US" b="0" i="0" dirty="0">
                <a:solidFill>
                  <a:srgbClr val="3A3A3A"/>
                </a:solidFill>
                <a:effectLst/>
                <a:latin typeface="Open Sans"/>
              </a:rPr>
              <a:t>The </a:t>
            </a:r>
            <a:r>
              <a:rPr lang="en-US" b="1" i="0" dirty="0">
                <a:solidFill>
                  <a:srgbClr val="3A3A3A"/>
                </a:solidFill>
                <a:effectLst/>
                <a:latin typeface="Open Sans"/>
              </a:rPr>
              <a:t>dative</a:t>
            </a:r>
            <a:r>
              <a:rPr lang="en-US" b="0" i="0" dirty="0">
                <a:solidFill>
                  <a:srgbClr val="3A3A3A"/>
                </a:solidFill>
                <a:effectLst/>
                <a:latin typeface="Open Sans"/>
              </a:rPr>
              <a:t> case refers to the case used for a noun or pronoun that is an indirect </a:t>
            </a:r>
            <a:r>
              <a:rPr lang="en-US" b="1" i="0" dirty="0">
                <a:solidFill>
                  <a:srgbClr val="3A3A3A"/>
                </a:solidFill>
                <a:effectLst/>
                <a:latin typeface="Open Sans"/>
              </a:rPr>
              <a:t>object</a:t>
            </a:r>
            <a:r>
              <a:rPr lang="en-US" b="0" i="0" dirty="0">
                <a:solidFill>
                  <a:srgbClr val="3A3A3A"/>
                </a:solidFill>
                <a:effectLst/>
                <a:latin typeface="Open Sans"/>
              </a:rPr>
              <a:t>. The dative case uses noun and pronouns as objects. The dative case is also called one of the objective cases.</a:t>
            </a:r>
          </a:p>
          <a:p>
            <a:endParaRPr lang="en-US" dirty="0"/>
          </a:p>
          <a:p>
            <a:endParaRPr lang="en-US" dirty="0"/>
          </a:p>
          <a:p>
            <a:r>
              <a:rPr lang="en-US" dirty="0"/>
              <a:t>https://corenlp.run/</a:t>
            </a:r>
          </a:p>
        </p:txBody>
      </p:sp>
      <p:sp>
        <p:nvSpPr>
          <p:cNvPr id="4" name="Slide Number Placeholder 3"/>
          <p:cNvSpPr>
            <a:spLocks noGrp="1"/>
          </p:cNvSpPr>
          <p:nvPr>
            <p:ph type="sldNum" sz="quarter" idx="5"/>
          </p:nvPr>
        </p:nvSpPr>
        <p:spPr/>
        <p:txBody>
          <a:bodyPr/>
          <a:lstStyle/>
          <a:p>
            <a:fld id="{698A9E4A-34A0-4B72-ACA8-B3E135137872}" type="slidenum">
              <a:rPr lang="en-US" smtClean="0"/>
              <a:t>60</a:t>
            </a:fld>
            <a:endParaRPr lang="en-US"/>
          </a:p>
        </p:txBody>
      </p:sp>
    </p:spTree>
    <p:extLst>
      <p:ext uri="{BB962C8B-B14F-4D97-AF65-F5344CB8AC3E}">
        <p14:creationId xmlns:p14="http://schemas.microsoft.com/office/powerpoint/2010/main" val="477961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27FF0"/>
                </a:solidFill>
                <a:effectLst/>
                <a:latin typeface="Open Sans"/>
              </a:rPr>
              <a:t>Dative vs. Nominative noun/pronoun</a:t>
            </a:r>
          </a:p>
          <a:p>
            <a:pPr algn="l"/>
            <a:r>
              <a:rPr lang="en-US" b="0" i="0" dirty="0">
                <a:solidFill>
                  <a:srgbClr val="3A3A3A"/>
                </a:solidFill>
                <a:effectLst/>
                <a:latin typeface="Open Sans"/>
              </a:rPr>
              <a:t>The nominative case refers to the case used for a noun or pronoun when it is the subject of a verb. The nominative case uses nouns and pronouns as subjects. The nominative case is also called the subjective case.</a:t>
            </a:r>
          </a:p>
          <a:p>
            <a:pPr algn="l"/>
            <a:r>
              <a:rPr lang="en-US" b="0" i="0" dirty="0">
                <a:solidFill>
                  <a:srgbClr val="3A3A3A"/>
                </a:solidFill>
                <a:effectLst/>
                <a:latin typeface="Open Sans"/>
              </a:rPr>
              <a:t>The dative case refers to the case used for a noun or pronoun that is an indirect object. The dative case uses noun and pronouns as objects. The dative case is also called one of the objective cases.</a:t>
            </a:r>
          </a:p>
          <a:p>
            <a:endParaRPr lang="en-US" dirty="0"/>
          </a:p>
          <a:p>
            <a:endParaRPr lang="en-US" dirty="0"/>
          </a:p>
          <a:p>
            <a:r>
              <a:rPr lang="en-US" dirty="0"/>
              <a:t>https://corenlp.run/</a:t>
            </a:r>
          </a:p>
        </p:txBody>
      </p:sp>
      <p:sp>
        <p:nvSpPr>
          <p:cNvPr id="4" name="Slide Number Placeholder 3"/>
          <p:cNvSpPr>
            <a:spLocks noGrp="1"/>
          </p:cNvSpPr>
          <p:nvPr>
            <p:ph type="sldNum" sz="quarter" idx="5"/>
          </p:nvPr>
        </p:nvSpPr>
        <p:spPr/>
        <p:txBody>
          <a:bodyPr/>
          <a:lstStyle/>
          <a:p>
            <a:fld id="{698A9E4A-34A0-4B72-ACA8-B3E135137872}" type="slidenum">
              <a:rPr lang="en-US" smtClean="0"/>
              <a:t>61</a:t>
            </a:fld>
            <a:endParaRPr lang="en-US"/>
          </a:p>
        </p:txBody>
      </p:sp>
    </p:spTree>
    <p:extLst>
      <p:ext uri="{BB962C8B-B14F-4D97-AF65-F5344CB8AC3E}">
        <p14:creationId xmlns:p14="http://schemas.microsoft.com/office/powerpoint/2010/main" val="1462097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8EAED"/>
                </a:solidFill>
                <a:effectLst/>
                <a:latin typeface="arial" panose="020B0604020202020204" pitchFamily="34" charset="0"/>
              </a:rPr>
              <a:t>Jonathan Rosenberg </a:t>
            </a:r>
            <a:r>
              <a:rPr lang="en-CA" b="0" i="0" dirty="0">
                <a:solidFill>
                  <a:srgbClr val="9AA0A6"/>
                </a:solidFill>
                <a:effectLst/>
                <a:latin typeface="arial" panose="020B0604020202020204" pitchFamily="34" charset="0"/>
              </a:rPr>
              <a:t>Technologist </a:t>
            </a:r>
            <a:r>
              <a:rPr lang="en-CA" b="0" i="0" dirty="0">
                <a:solidFill>
                  <a:srgbClr val="BDC1C6"/>
                </a:solidFill>
                <a:effectLst/>
                <a:latin typeface="arial" panose="020B0604020202020204" pitchFamily="34" charset="0"/>
              </a:rPr>
              <a:t>Jonathan Rosenberg is the former Senior Vice President of Products at Google and current advisor to Alphabet Inc. management team and board.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73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https://hubblesite.org/contents/news-releases/2014/news-2014-27.html</a:t>
            </a:r>
            <a:endParaRPr lang="en-US" dirty="0"/>
          </a:p>
          <a:p>
            <a:r>
              <a:rPr lang="en-US" sz="1200" b="1" i="0" kern="1200" cap="all" dirty="0" err="1">
                <a:solidFill>
                  <a:schemeClr val="tx1"/>
                </a:solidFill>
                <a:effectLst/>
                <a:latin typeface="+mn-lt"/>
                <a:ea typeface="+mn-ea"/>
                <a:cs typeface="+mn-cs"/>
              </a:rPr>
              <a:t>CREDITS:</a:t>
            </a:r>
            <a:r>
              <a:rPr lang="en-US" sz="1200" b="0" i="0" kern="1200" dirty="0" err="1">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R. Windhorst (Arizona State University),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Science: </a:t>
            </a:r>
            <a:r>
              <a:rPr lang="en-US" sz="1200" b="0" i="0" u="none" strike="noStrike" kern="1200" dirty="0">
                <a:solidFill>
                  <a:schemeClr val="tx1"/>
                </a:solidFill>
                <a:effectLst/>
                <a:latin typeface="+mn-lt"/>
                <a:ea typeface="+mn-ea"/>
                <a:cs typeface="+mn-cs"/>
                <a:hlinkClick r:id="rId4"/>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P. </a:t>
            </a:r>
            <a:r>
              <a:rPr lang="en-US" sz="1200" b="0" i="0" kern="1200" dirty="0" err="1">
                <a:solidFill>
                  <a:schemeClr val="tx1"/>
                </a:solidFill>
                <a:effectLst/>
                <a:latin typeface="+mn-lt"/>
                <a:ea typeface="+mn-ea"/>
                <a:cs typeface="+mn-cs"/>
              </a:rPr>
              <a:t>Kurczynski</a:t>
            </a:r>
            <a:r>
              <a:rPr lang="en-US" sz="1200" b="0" i="0" kern="1200" dirty="0">
                <a:solidFill>
                  <a:schemeClr val="tx1"/>
                </a:solidFill>
                <a:effectLst/>
                <a:latin typeface="+mn-lt"/>
                <a:ea typeface="+mn-ea"/>
                <a:cs typeface="+mn-cs"/>
              </a:rPr>
              <a:t> (Rutgers University), N. Bond (Goddard Space Flight Center), E. Soto (Catholic University), N. </a:t>
            </a:r>
            <a:r>
              <a:rPr lang="en-US" sz="1200" b="0" i="0" kern="1200" dirty="0" err="1">
                <a:solidFill>
                  <a:schemeClr val="tx1"/>
                </a:solidFill>
                <a:effectLst/>
                <a:latin typeface="+mn-lt"/>
                <a:ea typeface="+mn-ea"/>
                <a:cs typeface="+mn-cs"/>
              </a:rPr>
              <a:t>Grogin</a:t>
            </a:r>
            <a:r>
              <a:rPr lang="en-US" sz="1200" b="0" i="0" kern="1200" dirty="0">
                <a:solidFill>
                  <a:schemeClr val="tx1"/>
                </a:solidFill>
                <a:effectLst/>
                <a:latin typeface="+mn-lt"/>
                <a:ea typeface="+mn-ea"/>
                <a:cs typeface="+mn-cs"/>
              </a:rPr>
              <a:t> and A. Koekemoer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Atek</a:t>
            </a:r>
            <a:r>
              <a:rPr lang="en-US" sz="1200" b="0" i="0" kern="1200" dirty="0">
                <a:solidFill>
                  <a:schemeClr val="tx1"/>
                </a:solidFill>
                <a:effectLst/>
                <a:latin typeface="+mn-lt"/>
                <a:ea typeface="+mn-ea"/>
                <a:cs typeface="+mn-cs"/>
              </a:rPr>
              <a:t> (École Polytechnique </a:t>
            </a:r>
            <a:r>
              <a:rPr lang="en-US" sz="1200" b="0" i="0" kern="1200" dirty="0" err="1">
                <a:solidFill>
                  <a:schemeClr val="tx1"/>
                </a:solidFill>
                <a:effectLst/>
                <a:latin typeface="+mn-lt"/>
                <a:ea typeface="+mn-ea"/>
                <a:cs typeface="+mn-cs"/>
              </a:rPr>
              <a:t>Fédérale</a:t>
            </a:r>
            <a:r>
              <a:rPr lang="en-US" sz="1200" b="0" i="0" kern="1200" dirty="0">
                <a:solidFill>
                  <a:schemeClr val="tx1"/>
                </a:solidFill>
                <a:effectLst/>
                <a:latin typeface="+mn-lt"/>
                <a:ea typeface="+mn-ea"/>
                <a:cs typeface="+mn-cs"/>
              </a:rPr>
              <a:t> de Lausanne, Switzerland), T. Brown and D. Coe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J. Colbert and Y. Dai (IPAC/Caltech), H. Ferguson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S. Finkelstein (University of Texas, Austin), J. Gardner (Goddard Space Flight Center), E. </a:t>
            </a:r>
            <a:r>
              <a:rPr lang="en-US" sz="1200" b="0" i="0" kern="1200" dirty="0" err="1">
                <a:solidFill>
                  <a:schemeClr val="tx1"/>
                </a:solidFill>
                <a:effectLst/>
                <a:latin typeface="+mn-lt"/>
                <a:ea typeface="+mn-ea"/>
                <a:cs typeface="+mn-cs"/>
              </a:rPr>
              <a:t>Gawiser</a:t>
            </a:r>
            <a:r>
              <a:rPr lang="en-US" sz="1200" b="0" i="0" kern="1200" dirty="0">
                <a:solidFill>
                  <a:schemeClr val="tx1"/>
                </a:solidFill>
                <a:effectLst/>
                <a:latin typeface="+mn-lt"/>
                <a:ea typeface="+mn-ea"/>
                <a:cs typeface="+mn-cs"/>
              </a:rPr>
              <a:t> (Rutgers University), M. </a:t>
            </a:r>
            <a:r>
              <a:rPr lang="en-US" sz="1200" b="0" i="0" kern="1200" dirty="0" err="1">
                <a:solidFill>
                  <a:schemeClr val="tx1"/>
                </a:solidFill>
                <a:effectLst/>
                <a:latin typeface="+mn-lt"/>
                <a:ea typeface="+mn-ea"/>
                <a:cs typeface="+mn-cs"/>
              </a:rPr>
              <a:t>Giavalisco</a:t>
            </a:r>
            <a:r>
              <a:rPr lang="en-US" sz="1200" b="0" i="0" kern="1200" dirty="0">
                <a:solidFill>
                  <a:schemeClr val="tx1"/>
                </a:solidFill>
                <a:effectLst/>
                <a:latin typeface="+mn-lt"/>
                <a:ea typeface="+mn-ea"/>
                <a:cs typeface="+mn-cs"/>
              </a:rPr>
              <a:t> (University of Massachusetts, Amherst), C. </a:t>
            </a:r>
            <a:r>
              <a:rPr lang="en-US" sz="1200" b="0" i="0" kern="1200" dirty="0" err="1">
                <a:solidFill>
                  <a:schemeClr val="tx1"/>
                </a:solidFill>
                <a:effectLst/>
                <a:latin typeface="+mn-lt"/>
                <a:ea typeface="+mn-ea"/>
                <a:cs typeface="+mn-cs"/>
              </a:rPr>
              <a:t>Gronwall</a:t>
            </a:r>
            <a:r>
              <a:rPr lang="en-US" sz="1200" b="0" i="0" kern="1200" dirty="0">
                <a:solidFill>
                  <a:schemeClr val="tx1"/>
                </a:solidFill>
                <a:effectLst/>
                <a:latin typeface="+mn-lt"/>
                <a:ea typeface="+mn-ea"/>
                <a:cs typeface="+mn-cs"/>
              </a:rPr>
              <a:t> (Penn State University), D. </a:t>
            </a:r>
            <a:r>
              <a:rPr lang="en-US" sz="1200" b="0" i="0" kern="1200" dirty="0" err="1">
                <a:solidFill>
                  <a:schemeClr val="tx1"/>
                </a:solidFill>
                <a:effectLst/>
                <a:latin typeface="+mn-lt"/>
                <a:ea typeface="+mn-ea"/>
                <a:cs typeface="+mn-cs"/>
              </a:rPr>
              <a:t>Hanish</a:t>
            </a:r>
            <a:r>
              <a:rPr lang="en-US" sz="1200" b="0" i="0" kern="1200" dirty="0">
                <a:solidFill>
                  <a:schemeClr val="tx1"/>
                </a:solidFill>
                <a:effectLst/>
                <a:latin typeface="+mn-lt"/>
                <a:ea typeface="+mn-ea"/>
                <a:cs typeface="+mn-cs"/>
              </a:rPr>
              <a:t> (IPAC/Caltech), K.-S. Lee (Purdue University),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D. De Mello (Catholic University), S. </a:t>
            </a:r>
            <a:r>
              <a:rPr lang="en-US" sz="1200" b="0" i="0" kern="1200" dirty="0" err="1">
                <a:solidFill>
                  <a:schemeClr val="tx1"/>
                </a:solidFill>
                <a:effectLst/>
                <a:latin typeface="+mn-lt"/>
                <a:ea typeface="+mn-ea"/>
                <a:cs typeface="+mn-cs"/>
              </a:rPr>
              <a:t>Ravindranath</a:t>
            </a:r>
            <a:r>
              <a:rPr lang="en-US" sz="1200" b="0" i="0" kern="1200" dirty="0">
                <a:solidFill>
                  <a:schemeClr val="tx1"/>
                </a:solidFill>
                <a:effectLst/>
                <a:latin typeface="+mn-lt"/>
                <a:ea typeface="+mn-ea"/>
                <a:cs typeface="+mn-cs"/>
              </a:rPr>
              <a:t> and R. Ryan (</a:t>
            </a:r>
            <a:r>
              <a:rPr lang="en-US" sz="1200" b="0" i="0" u="none" strike="noStrike" kern="1200" dirty="0" err="1">
                <a:solidFill>
                  <a:schemeClr val="tx1"/>
                </a:solidFill>
                <a:effectLst/>
                <a:latin typeface="+mn-lt"/>
                <a:ea typeface="+mn-ea"/>
                <a:cs typeface="+mn-cs"/>
                <a:hlinkClick r:id="rId6"/>
              </a:rPr>
              <a:t>STScI</a:t>
            </a:r>
            <a:r>
              <a:rPr lang="en-US" sz="1200" b="0" i="0" kern="1200" dirty="0">
                <a:solidFill>
                  <a:schemeClr val="tx1"/>
                </a:solidFill>
                <a:effectLst/>
                <a:latin typeface="+mn-lt"/>
                <a:ea typeface="+mn-ea"/>
                <a:cs typeface="+mn-cs"/>
              </a:rPr>
              <a:t>), B. </a:t>
            </a:r>
            <a:r>
              <a:rPr lang="en-US" sz="1200" b="0" i="0" kern="1200" dirty="0" err="1">
                <a:solidFill>
                  <a:schemeClr val="tx1"/>
                </a:solidFill>
                <a:effectLst/>
                <a:latin typeface="+mn-lt"/>
                <a:ea typeface="+mn-ea"/>
                <a:cs typeface="+mn-cs"/>
              </a:rPr>
              <a:t>Siana</a:t>
            </a:r>
            <a:r>
              <a:rPr lang="en-US" sz="1200" b="0" i="0" kern="1200" dirty="0">
                <a:solidFill>
                  <a:schemeClr val="tx1"/>
                </a:solidFill>
                <a:effectLst/>
                <a:latin typeface="+mn-lt"/>
                <a:ea typeface="+mn-ea"/>
                <a:cs typeface="+mn-cs"/>
              </a:rPr>
              <a:t> (University of California, Riverside), C. </a:t>
            </a:r>
            <a:r>
              <a:rPr lang="en-US" sz="1200" b="0" i="0" kern="1200" dirty="0" err="1">
                <a:solidFill>
                  <a:schemeClr val="tx1"/>
                </a:solidFill>
                <a:effectLst/>
                <a:latin typeface="+mn-lt"/>
                <a:ea typeface="+mn-ea"/>
                <a:cs typeface="+mn-cs"/>
              </a:rPr>
              <a:t>Scarlata</a:t>
            </a:r>
            <a:r>
              <a:rPr lang="en-US" sz="1200" b="0" i="0" kern="1200" dirty="0">
                <a:solidFill>
                  <a:schemeClr val="tx1"/>
                </a:solidFill>
                <a:effectLst/>
                <a:latin typeface="+mn-lt"/>
                <a:ea typeface="+mn-ea"/>
                <a:cs typeface="+mn-cs"/>
              </a:rPr>
              <a:t> (University of Minnesota, Minneapolis), E. </a:t>
            </a:r>
            <a:r>
              <a:rPr lang="en-US" sz="1200" b="0" i="0" kern="1200" dirty="0" err="1">
                <a:solidFill>
                  <a:schemeClr val="tx1"/>
                </a:solidFill>
                <a:effectLst/>
                <a:latin typeface="+mn-lt"/>
                <a:ea typeface="+mn-ea"/>
                <a:cs typeface="+mn-cs"/>
              </a:rPr>
              <a:t>Voyer</a:t>
            </a:r>
            <a:r>
              <a:rPr lang="en-US" sz="1200" b="0" i="0" kern="1200" dirty="0">
                <a:solidFill>
                  <a:schemeClr val="tx1"/>
                </a:solidFill>
                <a:effectLst/>
                <a:latin typeface="+mn-lt"/>
                <a:ea typeface="+mn-ea"/>
                <a:cs typeface="+mn-cs"/>
              </a:rPr>
              <a:t> (CNRS, Marseille), and R. Windhorst (Arizona State University)</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6</a:t>
            </a:fld>
            <a:endParaRPr lang="en-US"/>
          </a:p>
        </p:txBody>
      </p:sp>
    </p:spTree>
    <p:extLst>
      <p:ext uri="{BB962C8B-B14F-4D97-AF65-F5344CB8AC3E}">
        <p14:creationId xmlns:p14="http://schemas.microsoft.com/office/powerpoint/2010/main" val="1906851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66</a:t>
            </a:fld>
            <a:endParaRPr lang="en-US"/>
          </a:p>
        </p:txBody>
      </p:sp>
    </p:spTree>
    <p:extLst>
      <p:ext uri="{BB962C8B-B14F-4D97-AF65-F5344CB8AC3E}">
        <p14:creationId xmlns:p14="http://schemas.microsoft.com/office/powerpoint/2010/main" val="2959507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8A9E4A-34A0-4B72-ACA8-B3E1351378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003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https://songmeanings.com/songs/view/5730/</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8A9E4A-34A0-4B72-ACA8-B3E1351378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4038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Inflection: Inflected word</a:t>
            </a:r>
          </a:p>
        </p:txBody>
      </p:sp>
      <p:sp>
        <p:nvSpPr>
          <p:cNvPr id="4" name="Slide Number Placeholder 3"/>
          <p:cNvSpPr>
            <a:spLocks noGrp="1"/>
          </p:cNvSpPr>
          <p:nvPr>
            <p:ph type="sldNum" sz="quarter" idx="5"/>
          </p:nvPr>
        </p:nvSpPr>
        <p:spPr/>
        <p:txBody>
          <a:bodyPr/>
          <a:lstStyle/>
          <a:p>
            <a:fld id="{698A9E4A-34A0-4B72-ACA8-B3E135137872}" type="slidenum">
              <a:rPr lang="en-US" smtClean="0"/>
              <a:t>69</a:t>
            </a:fld>
            <a:endParaRPr lang="en-US"/>
          </a:p>
        </p:txBody>
      </p:sp>
    </p:spTree>
    <p:extLst>
      <p:ext uri="{BB962C8B-B14F-4D97-AF65-F5344CB8AC3E}">
        <p14:creationId xmlns:p14="http://schemas.microsoft.com/office/powerpoint/2010/main" val="3030260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Inflection: Inflected word</a:t>
            </a:r>
          </a:p>
        </p:txBody>
      </p:sp>
      <p:sp>
        <p:nvSpPr>
          <p:cNvPr id="4" name="Slide Number Placeholder 3"/>
          <p:cNvSpPr>
            <a:spLocks noGrp="1"/>
          </p:cNvSpPr>
          <p:nvPr>
            <p:ph type="sldNum" sz="quarter" idx="5"/>
          </p:nvPr>
        </p:nvSpPr>
        <p:spPr/>
        <p:txBody>
          <a:bodyPr/>
          <a:lstStyle/>
          <a:p>
            <a:fld id="{698A9E4A-34A0-4B72-ACA8-B3E135137872}" type="slidenum">
              <a:rPr lang="en-US" smtClean="0"/>
              <a:t>70</a:t>
            </a:fld>
            <a:endParaRPr lang="en-US"/>
          </a:p>
        </p:txBody>
      </p:sp>
    </p:spTree>
    <p:extLst>
      <p:ext uri="{BB962C8B-B14F-4D97-AF65-F5344CB8AC3E}">
        <p14:creationId xmlns:p14="http://schemas.microsoft.com/office/powerpoint/2010/main" val="19987554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71</a:t>
            </a:fld>
            <a:endParaRPr lang="en-US"/>
          </a:p>
        </p:txBody>
      </p:sp>
    </p:spTree>
    <p:extLst>
      <p:ext uri="{BB962C8B-B14F-4D97-AF65-F5344CB8AC3E}">
        <p14:creationId xmlns:p14="http://schemas.microsoft.com/office/powerpoint/2010/main" val="896382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72</a:t>
            </a:fld>
            <a:endParaRPr lang="en-US"/>
          </a:p>
        </p:txBody>
      </p:sp>
    </p:spTree>
    <p:extLst>
      <p:ext uri="{BB962C8B-B14F-4D97-AF65-F5344CB8AC3E}">
        <p14:creationId xmlns:p14="http://schemas.microsoft.com/office/powerpoint/2010/main" val="2933384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73</a:t>
            </a:fld>
            <a:endParaRPr lang="en-US"/>
          </a:p>
        </p:txBody>
      </p:sp>
    </p:spTree>
    <p:extLst>
      <p:ext uri="{BB962C8B-B14F-4D97-AF65-F5344CB8AC3E}">
        <p14:creationId xmlns:p14="http://schemas.microsoft.com/office/powerpoint/2010/main" val="2227833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74</a:t>
            </a:fld>
            <a:endParaRPr lang="en-US"/>
          </a:p>
        </p:txBody>
      </p:sp>
    </p:spTree>
    <p:extLst>
      <p:ext uri="{BB962C8B-B14F-4D97-AF65-F5344CB8AC3E}">
        <p14:creationId xmlns:p14="http://schemas.microsoft.com/office/powerpoint/2010/main" val="12491707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8EAED"/>
                </a:solidFill>
                <a:effectLst/>
                <a:latin typeface="arial" panose="020B0604020202020204" pitchFamily="34" charset="0"/>
              </a:rPr>
              <a:t>Jonathan Rosenberg </a:t>
            </a:r>
            <a:r>
              <a:rPr lang="en-CA" b="0" i="0" dirty="0">
                <a:solidFill>
                  <a:srgbClr val="9AA0A6"/>
                </a:solidFill>
                <a:effectLst/>
                <a:latin typeface="arial" panose="020B0604020202020204" pitchFamily="34" charset="0"/>
              </a:rPr>
              <a:t>Technologist </a:t>
            </a:r>
            <a:r>
              <a:rPr lang="en-CA" b="0" i="0" dirty="0">
                <a:solidFill>
                  <a:srgbClr val="BDC1C6"/>
                </a:solidFill>
                <a:effectLst/>
                <a:latin typeface="arial" panose="020B0604020202020204" pitchFamily="34" charset="0"/>
              </a:rPr>
              <a:t>Jonathan Rosenberg is the former Senior Vice President of Products at Google and current advisor to Alphabet Inc. management team and board.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447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About This Video</a:t>
            </a:r>
          </a:p>
          <a:p>
            <a:r>
              <a:rPr lang="en-CA" sz="1200" b="0" i="0" kern="1200" dirty="0">
                <a:solidFill>
                  <a:schemeClr val="tx1"/>
                </a:solidFill>
                <a:effectLst/>
                <a:latin typeface="+mn-lt"/>
                <a:ea typeface="+mn-ea"/>
                <a:cs typeface="+mn-cs"/>
              </a:rPr>
              <a:t>This video is a zoom into a small patch of sky in the constellation Fornax. This is the target area for the Hubble Ultra Deep Field, which was first observed </a:t>
            </a:r>
            <a:r>
              <a:rPr lang="en-CA" sz="1200" b="0" i="0" kern="1200">
                <a:solidFill>
                  <a:schemeClr val="tx1"/>
                </a:solidFill>
                <a:effectLst/>
                <a:latin typeface="+mn-lt"/>
                <a:ea typeface="+mn-ea"/>
                <a:cs typeface="+mn-cs"/>
              </a:rPr>
              <a:t>in 2003. </a:t>
            </a:r>
            <a:r>
              <a:rPr lang="en-CA" sz="1200" b="0" i="0" kern="1200" dirty="0">
                <a:solidFill>
                  <a:schemeClr val="tx1"/>
                </a:solidFill>
                <a:effectLst/>
                <a:latin typeface="+mn-lt"/>
                <a:ea typeface="+mn-ea"/>
                <a:cs typeface="+mn-cs"/>
              </a:rPr>
              <a:t>The low density of bright foreground stars in this region of the heavens allows astronomers to clearly view approximately 10,000 dimmer, more distant galaxies. This latest image combines separate observations taken in ultraviolet, visible, and near-infrared light. The composite yields the most colorful view of the far universe to date. It yields new clues to the birth rate of stars over the </a:t>
            </a:r>
            <a:r>
              <a:rPr lang="en-CA" sz="1200" b="0" i="0" kern="1200">
                <a:solidFill>
                  <a:schemeClr val="tx1"/>
                </a:solidFill>
                <a:effectLst/>
                <a:latin typeface="+mn-lt"/>
                <a:ea typeface="+mn-ea"/>
                <a:cs typeface="+mn-cs"/>
              </a:rPr>
              <a:t>universe's 13-billion-year </a:t>
            </a:r>
            <a:r>
              <a:rPr lang="en-CA" sz="1200" b="0" i="0" kern="1200" dirty="0">
                <a:solidFill>
                  <a:schemeClr val="tx1"/>
                </a:solidFill>
                <a:effectLst/>
                <a:latin typeface="+mn-lt"/>
                <a:ea typeface="+mn-ea"/>
                <a:cs typeface="+mn-cs"/>
              </a:rPr>
              <a:t>history.</a:t>
            </a:r>
          </a:p>
          <a:p>
            <a:endParaRPr lang="en-US" dirty="0"/>
          </a:p>
          <a:p>
            <a:r>
              <a:rPr lang="en-US" sz="1200" b="1" i="0" kern="1200" cap="all" dirty="0">
                <a:solidFill>
                  <a:schemeClr val="tx1"/>
                </a:solidFill>
                <a:effectLst/>
                <a:latin typeface="+mn-lt"/>
                <a:ea typeface="+mn-ea"/>
                <a:cs typeface="+mn-cs"/>
              </a:rPr>
              <a:t>CREDITS:</a:t>
            </a:r>
            <a:r>
              <a:rPr lang="en-US" sz="1200" b="0" i="0" u="none" strike="noStrike" kern="1200" dirty="0">
                <a:solidFill>
                  <a:schemeClr val="tx1"/>
                </a:solidFill>
                <a:effectLst/>
                <a:latin typeface="+mn-lt"/>
                <a:ea typeface="+mn-ea"/>
                <a:cs typeface="+mn-cs"/>
                <a:hlinkClick r:id="rId3"/>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ESA</a:t>
            </a:r>
            <a:r>
              <a:rPr lang="en-US" sz="1200" b="0" i="0" kern="1200" dirty="0">
                <a:solidFill>
                  <a:schemeClr val="tx1"/>
                </a:solidFill>
                <a:effectLst/>
                <a:latin typeface="+mn-lt"/>
                <a:ea typeface="+mn-ea"/>
                <a:cs typeface="+mn-cs"/>
              </a:rPr>
              <a:t>, and G. Bacon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Acknowledgment: </a:t>
            </a:r>
            <a:r>
              <a:rPr lang="en-US" sz="1200" b="0" i="0" u="none" strike="noStrike" kern="1200" dirty="0">
                <a:solidFill>
                  <a:schemeClr val="tx1"/>
                </a:solidFill>
                <a:effectLst/>
                <a:latin typeface="+mn-lt"/>
                <a:ea typeface="+mn-ea"/>
                <a:cs typeface="+mn-cs"/>
                <a:hlinkClick r:id="rId3"/>
              </a:rPr>
              <a:t>NASA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ESA</a:t>
            </a:r>
            <a:r>
              <a:rPr lang="en-US" sz="1200" b="0" i="0" kern="1200" dirty="0">
                <a:solidFill>
                  <a:schemeClr val="tx1"/>
                </a:solidFill>
                <a:effectLst/>
                <a:latin typeface="+mn-lt"/>
                <a:ea typeface="+mn-ea"/>
                <a:cs typeface="+mn-cs"/>
              </a:rPr>
              <a:t>, H. </a:t>
            </a:r>
            <a:r>
              <a:rPr lang="en-US" sz="1200" b="0" i="0" kern="1200" dirty="0" err="1">
                <a:solidFill>
                  <a:schemeClr val="tx1"/>
                </a:solidFill>
                <a:effectLst/>
                <a:latin typeface="+mn-lt"/>
                <a:ea typeface="+mn-ea"/>
                <a:cs typeface="+mn-cs"/>
              </a:rPr>
              <a:t>Teplitz</a:t>
            </a:r>
            <a:r>
              <a:rPr lang="en-US" sz="1200" b="0" i="0" kern="1200" dirty="0">
                <a:solidFill>
                  <a:schemeClr val="tx1"/>
                </a:solidFill>
                <a:effectLst/>
                <a:latin typeface="+mn-lt"/>
                <a:ea typeface="+mn-ea"/>
                <a:cs typeface="+mn-cs"/>
              </a:rPr>
              <a:t> and M. </a:t>
            </a:r>
            <a:r>
              <a:rPr lang="en-US" sz="1200" b="0" i="0" kern="1200" dirty="0" err="1">
                <a:solidFill>
                  <a:schemeClr val="tx1"/>
                </a:solidFill>
                <a:effectLst/>
                <a:latin typeface="+mn-lt"/>
                <a:ea typeface="+mn-ea"/>
                <a:cs typeface="+mn-cs"/>
              </a:rPr>
              <a:t>Rafelski</a:t>
            </a:r>
            <a:r>
              <a:rPr lang="en-US" sz="1200" b="0" i="0" kern="1200" dirty="0">
                <a:solidFill>
                  <a:schemeClr val="tx1"/>
                </a:solidFill>
                <a:effectLst/>
                <a:latin typeface="+mn-lt"/>
                <a:ea typeface="+mn-ea"/>
                <a:cs typeface="+mn-cs"/>
              </a:rPr>
              <a:t> (IPAC/Caltech), A. Koekemoer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 R. Windhorst (ASU), and Z. </a:t>
            </a:r>
            <a:r>
              <a:rPr lang="en-US" sz="1200" b="0" i="0" kern="1200" dirty="0" err="1">
                <a:solidFill>
                  <a:schemeClr val="tx1"/>
                </a:solidFill>
                <a:effectLst/>
                <a:latin typeface="+mn-lt"/>
                <a:ea typeface="+mn-ea"/>
                <a:cs typeface="+mn-cs"/>
              </a:rPr>
              <a:t>Levay</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5"/>
              </a:rPr>
              <a:t>STScI</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A47A42F-2E9D-454A-80B6-39ED6382C20E}" type="slidenum">
              <a:rPr lang="en-US" smtClean="0"/>
              <a:t>7</a:t>
            </a:fld>
            <a:endParaRPr lang="en-US"/>
          </a:p>
        </p:txBody>
      </p:sp>
    </p:spTree>
    <p:extLst>
      <p:ext uri="{BB962C8B-B14F-4D97-AF65-F5344CB8AC3E}">
        <p14:creationId xmlns:p14="http://schemas.microsoft.com/office/powerpoint/2010/main" val="31997680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19FDD-BE0C-4025-9949-8151BDE550BC}" type="slidenum">
              <a:rPr lang="en-US" smtClean="0"/>
              <a:t>76</a:t>
            </a:fld>
            <a:endParaRPr lang="en-US"/>
          </a:p>
        </p:txBody>
      </p:sp>
    </p:spTree>
    <p:extLst>
      <p:ext uri="{BB962C8B-B14F-4D97-AF65-F5344CB8AC3E}">
        <p14:creationId xmlns:p14="http://schemas.microsoft.com/office/powerpoint/2010/main" val="5964509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564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8EAED"/>
                </a:solidFill>
                <a:effectLst/>
                <a:latin typeface="arial" panose="020B0604020202020204" pitchFamily="34" charset="0"/>
              </a:rPr>
              <a:t>Jonathan Rosenberg </a:t>
            </a:r>
            <a:r>
              <a:rPr lang="en-CA" b="0" i="0" dirty="0">
                <a:solidFill>
                  <a:srgbClr val="9AA0A6"/>
                </a:solidFill>
                <a:effectLst/>
                <a:latin typeface="arial" panose="020B0604020202020204" pitchFamily="34" charset="0"/>
              </a:rPr>
              <a:t>Technologist </a:t>
            </a:r>
            <a:r>
              <a:rPr lang="en-CA" b="0" i="0" dirty="0">
                <a:solidFill>
                  <a:srgbClr val="BDC1C6"/>
                </a:solidFill>
                <a:effectLst/>
                <a:latin typeface="arial" panose="020B0604020202020204" pitchFamily="34" charset="0"/>
              </a:rPr>
              <a:t>Jonathan Rosenberg is the former Senior Vice President of Products at Google and current advisor to Alphabet Inc. management team and board.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8558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8EAED"/>
                </a:solidFill>
                <a:effectLst/>
                <a:latin typeface="arial" panose="020B0604020202020204" pitchFamily="34" charset="0"/>
              </a:rPr>
              <a:t>Jonathan Rosenberg </a:t>
            </a:r>
            <a:r>
              <a:rPr lang="en-CA" b="0" i="0" dirty="0">
                <a:solidFill>
                  <a:srgbClr val="9AA0A6"/>
                </a:solidFill>
                <a:effectLst/>
                <a:latin typeface="arial" panose="020B0604020202020204" pitchFamily="34" charset="0"/>
              </a:rPr>
              <a:t>Technologist </a:t>
            </a:r>
            <a:r>
              <a:rPr lang="en-CA" b="0" i="0" dirty="0">
                <a:solidFill>
                  <a:srgbClr val="BDC1C6"/>
                </a:solidFill>
                <a:effectLst/>
                <a:latin typeface="arial" panose="020B0604020202020204" pitchFamily="34" charset="0"/>
              </a:rPr>
              <a:t>Jonathan Rosenberg is the former Senior Vice President of Products at Google and current advisor to Alphabet Inc. management team and board.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208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8EAED"/>
                </a:solidFill>
                <a:effectLst/>
                <a:latin typeface="arial" panose="020B0604020202020204" pitchFamily="34" charset="0"/>
              </a:rPr>
              <a:t>Jonathan Rosenberg </a:t>
            </a:r>
            <a:r>
              <a:rPr lang="en-CA" b="0" i="0" dirty="0">
                <a:solidFill>
                  <a:srgbClr val="9AA0A6"/>
                </a:solidFill>
                <a:effectLst/>
                <a:latin typeface="arial" panose="020B0604020202020204" pitchFamily="34" charset="0"/>
              </a:rPr>
              <a:t>Technologist </a:t>
            </a:r>
            <a:r>
              <a:rPr lang="en-CA" b="0" i="0" dirty="0">
                <a:solidFill>
                  <a:srgbClr val="BDC1C6"/>
                </a:solidFill>
                <a:effectLst/>
                <a:latin typeface="arial" panose="020B0604020202020204" pitchFamily="34" charset="0"/>
              </a:rPr>
              <a:t>Jonathan Rosenberg is the former Senior Vice President of Products at Google and current advisor to Alphabet Inc. management team and board.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4045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10"/>
          </p:nvPr>
        </p:nvSpPr>
        <p:spPr/>
        <p:txBody>
          <a:bodyPr/>
          <a:lstStyle/>
          <a:p>
            <a:fld id="{E364A3E8-9AFD-4626-AE13-AF0B377EFFE6}" type="slidenum">
              <a:rPr lang="en-US" smtClean="0"/>
              <a:t>82</a:t>
            </a:fld>
            <a:endParaRPr lang="en-US"/>
          </a:p>
        </p:txBody>
      </p:sp>
    </p:spTree>
    <p:extLst>
      <p:ext uri="{BB962C8B-B14F-4D97-AF65-F5344CB8AC3E}">
        <p14:creationId xmlns:p14="http://schemas.microsoft.com/office/powerpoint/2010/main" val="27707638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8EAED"/>
                </a:solidFill>
                <a:effectLst/>
                <a:latin typeface="arial" panose="020B0604020202020204" pitchFamily="34" charset="0"/>
              </a:rPr>
              <a:t>Jonathan Rosenberg </a:t>
            </a:r>
            <a:r>
              <a:rPr lang="en-CA" b="0" i="0" dirty="0">
                <a:solidFill>
                  <a:srgbClr val="9AA0A6"/>
                </a:solidFill>
                <a:effectLst/>
                <a:latin typeface="arial" panose="020B0604020202020204" pitchFamily="34" charset="0"/>
              </a:rPr>
              <a:t>Technologist </a:t>
            </a:r>
            <a:r>
              <a:rPr lang="en-CA" b="0" i="0" dirty="0">
                <a:solidFill>
                  <a:srgbClr val="BDC1C6"/>
                </a:solidFill>
                <a:effectLst/>
                <a:latin typeface="arial" panose="020B0604020202020204" pitchFamily="34" charset="0"/>
              </a:rPr>
              <a:t>Jonathan Rosenberg is the former Senior Vice President of Products at Google and current advisor to Alphabet Inc. management team and board.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065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8EAED"/>
                </a:solidFill>
                <a:effectLst/>
                <a:latin typeface="arial" panose="020B0604020202020204" pitchFamily="34" charset="0"/>
              </a:rPr>
              <a:t>Jonathan Rosenberg </a:t>
            </a:r>
            <a:r>
              <a:rPr lang="en-CA" b="0" i="0" dirty="0">
                <a:solidFill>
                  <a:srgbClr val="9AA0A6"/>
                </a:solidFill>
                <a:effectLst/>
                <a:latin typeface="arial" panose="020B0604020202020204" pitchFamily="34" charset="0"/>
              </a:rPr>
              <a:t>Technologist </a:t>
            </a:r>
            <a:r>
              <a:rPr lang="en-CA" b="0" i="0" dirty="0">
                <a:solidFill>
                  <a:srgbClr val="BDC1C6"/>
                </a:solidFill>
                <a:effectLst/>
                <a:latin typeface="arial" panose="020B0604020202020204" pitchFamily="34" charset="0"/>
              </a:rPr>
              <a:t>Jonathan Rosenberg is the former Senior Vice President of Products at Google and current advisor to Alphabet Inc. management team and board.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6198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"Deus Ex Machina" means "god from the machine." It comes from ancient Greek theater, when actors playing gods would be carried onto stage by a machine. These gods would then serve as the ultimate arbiters of right and wrong and decide how the story ends. But this film is just called "Ex Machina" without the "Deus." A machine without a god. </a:t>
            </a:r>
          </a:p>
          <a:p>
            <a:r>
              <a:rPr lang="en-US" dirty="0"/>
              <a:t>https://www.looper.com/148401/the-ending-of-ex-machina-finally-explained/</a:t>
            </a:r>
          </a:p>
          <a:p>
            <a:endParaRPr lang="en-US" dirty="0"/>
          </a:p>
          <a:p>
            <a:pPr algn="l"/>
            <a:r>
              <a:rPr lang="en-US" b="1" i="0" dirty="0">
                <a:solidFill>
                  <a:srgbClr val="1A1A1A"/>
                </a:solidFill>
                <a:effectLst/>
                <a:latin typeface="Georgia" panose="02040502050405020303" pitchFamily="18" charset="0"/>
              </a:rPr>
              <a:t>Deus ex </a:t>
            </a:r>
            <a:r>
              <a:rPr lang="en-US" b="1" i="0" dirty="0" err="1">
                <a:solidFill>
                  <a:srgbClr val="1A1A1A"/>
                </a:solidFill>
                <a:effectLst/>
                <a:latin typeface="Georgia" panose="02040502050405020303" pitchFamily="18" charset="0"/>
              </a:rPr>
              <a:t>machina</a:t>
            </a:r>
            <a:r>
              <a:rPr lang="en-US" b="0" i="0" dirty="0">
                <a:solidFill>
                  <a:srgbClr val="1A1A1A"/>
                </a:solidFill>
                <a:effectLst/>
                <a:latin typeface="Georgia" panose="02040502050405020303" pitchFamily="18" charset="0"/>
              </a:rPr>
              <a:t>, (Latin: “god from the machine”) a person or thing that appears or is introduced into a situation suddenly and unexpectedly and provides an artificial or contrived solution to an apparently insoluble difficulty.</a:t>
            </a:r>
          </a:p>
          <a:p>
            <a:pPr algn="l"/>
            <a:r>
              <a:rPr lang="en-US" b="0" i="0" dirty="0">
                <a:solidFill>
                  <a:srgbClr val="1A1A1A"/>
                </a:solidFill>
                <a:effectLst/>
                <a:latin typeface="Georgia" panose="02040502050405020303" pitchFamily="18" charset="0"/>
              </a:rPr>
              <a:t>The term was first used in ancient Greek and Roman </a:t>
            </a:r>
            <a:r>
              <a:rPr lang="en-US" b="0" i="0" u="none" strike="noStrike" dirty="0">
                <a:solidFill>
                  <a:srgbClr val="14599D"/>
                </a:solidFill>
                <a:effectLst/>
                <a:latin typeface="Georgia" panose="02040502050405020303" pitchFamily="18" charset="0"/>
                <a:hlinkClick r:id="rId3"/>
              </a:rPr>
              <a:t>drama</a:t>
            </a:r>
            <a:r>
              <a:rPr lang="en-US" b="0" i="0" dirty="0">
                <a:solidFill>
                  <a:srgbClr val="1A1A1A"/>
                </a:solidFill>
                <a:effectLst/>
                <a:latin typeface="Georgia" panose="02040502050405020303" pitchFamily="18" charset="0"/>
              </a:rPr>
              <a:t>, where it meant the timely appearance of a god to unravel and resolve the plot. The </a:t>
            </a:r>
            <a:r>
              <a:rPr lang="en-US" b="0" i="0" dirty="0" err="1">
                <a:solidFill>
                  <a:srgbClr val="1A1A1A"/>
                </a:solidFill>
                <a:effectLst/>
                <a:latin typeface="Georgia" panose="02040502050405020303" pitchFamily="18" charset="0"/>
              </a:rPr>
              <a:t>deus</a:t>
            </a:r>
            <a:r>
              <a:rPr lang="en-US" b="0" i="0" dirty="0">
                <a:solidFill>
                  <a:srgbClr val="1A1A1A"/>
                </a:solidFill>
                <a:effectLst/>
                <a:latin typeface="Georgia" panose="02040502050405020303" pitchFamily="18" charset="0"/>
              </a:rPr>
              <a:t> ex </a:t>
            </a:r>
            <a:r>
              <a:rPr lang="en-US" b="0" i="0" dirty="0" err="1">
                <a:solidFill>
                  <a:srgbClr val="1A1A1A"/>
                </a:solidFill>
                <a:effectLst/>
                <a:latin typeface="Georgia" panose="02040502050405020303" pitchFamily="18" charset="0"/>
              </a:rPr>
              <a:t>machina</a:t>
            </a:r>
            <a:r>
              <a:rPr lang="en-US" b="0" i="0" dirty="0">
                <a:solidFill>
                  <a:srgbClr val="1A1A1A"/>
                </a:solidFill>
                <a:effectLst/>
                <a:latin typeface="Georgia" panose="02040502050405020303" pitchFamily="18" charset="0"/>
              </a:rPr>
              <a:t> was named for the convention of the god’s appearing in the sky, an effect achieved by means of a crane (Greek: </a:t>
            </a:r>
            <a:r>
              <a:rPr lang="en-US" b="0" i="1" dirty="0" err="1">
                <a:solidFill>
                  <a:srgbClr val="1A1A1A"/>
                </a:solidFill>
                <a:effectLst/>
                <a:latin typeface="Georgia" panose="02040502050405020303" pitchFamily="18" charset="0"/>
              </a:rPr>
              <a:t>mēchanē</a:t>
            </a:r>
            <a:r>
              <a:rPr lang="en-US" b="0" i="0" dirty="0">
                <a:solidFill>
                  <a:srgbClr val="1A1A1A"/>
                </a:solidFill>
                <a:effectLst/>
                <a:latin typeface="Georgia" panose="02040502050405020303" pitchFamily="18" charset="0"/>
              </a:rPr>
              <a:t>). The dramatic device dates from the 5th century </a:t>
            </a:r>
            <a:r>
              <a:rPr lang="en-US" b="0" i="0" cap="all" dirty="0">
                <a:solidFill>
                  <a:srgbClr val="1A1A1A"/>
                </a:solidFill>
                <a:effectLst/>
                <a:latin typeface="Georgia" panose="02040502050405020303" pitchFamily="18" charset="0"/>
              </a:rPr>
              <a:t>BC</a:t>
            </a:r>
            <a:r>
              <a:rPr lang="en-US" b="0" i="0" dirty="0">
                <a:solidFill>
                  <a:srgbClr val="1A1A1A"/>
                </a:solidFill>
                <a:effectLst/>
                <a:latin typeface="Georgia" panose="02040502050405020303" pitchFamily="18" charset="0"/>
              </a:rPr>
              <a:t>; a god appears in Sophocles’ </a:t>
            </a:r>
            <a:r>
              <a:rPr lang="en-US" b="0" i="1" dirty="0">
                <a:solidFill>
                  <a:srgbClr val="1A1A1A"/>
                </a:solidFill>
                <a:effectLst/>
                <a:latin typeface="Georgia" panose="02040502050405020303" pitchFamily="18" charset="0"/>
              </a:rPr>
              <a:t>Philoctetes</a:t>
            </a:r>
            <a:r>
              <a:rPr lang="en-US" b="0" i="0" dirty="0">
                <a:solidFill>
                  <a:srgbClr val="1A1A1A"/>
                </a:solidFill>
                <a:effectLst/>
                <a:latin typeface="Georgia" panose="02040502050405020303" pitchFamily="18" charset="0"/>
              </a:rPr>
              <a:t> and in most of the plays of </a:t>
            </a:r>
            <a:r>
              <a:rPr lang="en-US" b="0" i="0" u="none" strike="noStrike" dirty="0">
                <a:solidFill>
                  <a:srgbClr val="14599D"/>
                </a:solidFill>
                <a:effectLst/>
                <a:latin typeface="Georgia" panose="02040502050405020303" pitchFamily="18" charset="0"/>
                <a:hlinkClick r:id="rId4"/>
              </a:rPr>
              <a:t>Euripides</a:t>
            </a:r>
            <a:r>
              <a:rPr lang="en-US" b="0" i="0" dirty="0">
                <a:solidFill>
                  <a:srgbClr val="1A1A1A"/>
                </a:solidFill>
                <a:effectLst/>
                <a:latin typeface="Georgia" panose="02040502050405020303" pitchFamily="18" charset="0"/>
              </a:rPr>
              <a:t> to solve a crisis by divine intervention.</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64A3E8-9AFD-4626-AE13-AF0B377EF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05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9</a:t>
            </a:fld>
            <a:endParaRPr lang="en-US"/>
          </a:p>
        </p:txBody>
      </p:sp>
    </p:spTree>
    <p:extLst>
      <p:ext uri="{BB962C8B-B14F-4D97-AF65-F5344CB8AC3E}">
        <p14:creationId xmlns:p14="http://schemas.microsoft.com/office/powerpoint/2010/main" val="2192490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3"/>
              </a:rPr>
              <a:t>[2]</a:t>
            </a:r>
            <a:r>
              <a:rPr lang="en-US" b="0" i="0" dirty="0">
                <a:solidFill>
                  <a:srgbClr val="202122"/>
                </a:solidFill>
                <a:effectLst/>
                <a:latin typeface="Arial" panose="020B0604020202020204" pitchFamily="34" charset="0"/>
              </a:rPr>
              <a:t> is a test of a machine's ability to </a:t>
            </a:r>
            <a:r>
              <a:rPr lang="en-US" b="0" i="0" u="none" strike="noStrike" dirty="0">
                <a:solidFill>
                  <a:srgbClr val="0B0080"/>
                </a:solidFill>
                <a:effectLst/>
                <a:latin typeface="Arial" panose="020B0604020202020204" pitchFamily="34" charset="0"/>
                <a:hlinkClick r:id="rId4" tooltip="Artificial intelligence"/>
              </a:rPr>
              <a:t>exhibit intelligent </a:t>
            </a:r>
            <a:r>
              <a:rPr lang="en-US" b="0" i="0" u="none" strike="noStrike" dirty="0" err="1">
                <a:solidFill>
                  <a:srgbClr val="0B0080"/>
                </a:solidFill>
                <a:effectLst/>
                <a:latin typeface="Arial" panose="020B0604020202020204" pitchFamily="34" charset="0"/>
                <a:hlinkClick r:id="rId4" tooltip="Artificial intelligence"/>
              </a:rPr>
              <a:t>behaviour</a:t>
            </a:r>
            <a:r>
              <a:rPr lang="en-US" b="0" i="0" dirty="0">
                <a:solidFill>
                  <a:srgbClr val="202122"/>
                </a:solidFill>
                <a:effectLst/>
                <a:latin typeface="Arial" panose="020B0604020202020204" pitchFamily="34" charset="0"/>
              </a:rPr>
              <a:t> equivalent to, or indistinguishable from, that of a human. </a:t>
            </a:r>
          </a:p>
          <a:p>
            <a:r>
              <a:rPr lang="en-US" b="0" i="0" dirty="0">
                <a:solidFill>
                  <a:srgbClr val="202122"/>
                </a:solidFill>
                <a:effectLst/>
                <a:latin typeface="Arial" panose="020B0604020202020204" pitchFamily="34" charset="0"/>
              </a:rPr>
              <a:t>Turing proposed that a human evaluator would judge natural language conversations between a human and a machine designed to generate human-like responses.</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10</a:t>
            </a:fld>
            <a:endParaRPr lang="en-US"/>
          </a:p>
        </p:txBody>
      </p:sp>
    </p:spTree>
    <p:extLst>
      <p:ext uri="{BB962C8B-B14F-4D97-AF65-F5344CB8AC3E}">
        <p14:creationId xmlns:p14="http://schemas.microsoft.com/office/powerpoint/2010/main" val="346291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3"/>
              </a:rPr>
              <a:t>[2]</a:t>
            </a:r>
            <a:r>
              <a:rPr lang="en-US" b="0" i="0" dirty="0">
                <a:solidFill>
                  <a:srgbClr val="202122"/>
                </a:solidFill>
                <a:effectLst/>
                <a:latin typeface="Arial" panose="020B0604020202020204" pitchFamily="34" charset="0"/>
              </a:rPr>
              <a:t> is a test of a machine's ability to </a:t>
            </a:r>
            <a:r>
              <a:rPr lang="en-US" b="0" i="0" u="none" strike="noStrike" dirty="0">
                <a:solidFill>
                  <a:srgbClr val="0B0080"/>
                </a:solidFill>
                <a:effectLst/>
                <a:latin typeface="Arial" panose="020B0604020202020204" pitchFamily="34" charset="0"/>
                <a:hlinkClick r:id="rId4" tooltip="Artificial intelligence"/>
              </a:rPr>
              <a:t>exhibit intelligent </a:t>
            </a:r>
            <a:r>
              <a:rPr lang="en-US" b="0" i="0" u="none" strike="noStrike" dirty="0" err="1">
                <a:solidFill>
                  <a:srgbClr val="0B0080"/>
                </a:solidFill>
                <a:effectLst/>
                <a:latin typeface="Arial" panose="020B0604020202020204" pitchFamily="34" charset="0"/>
                <a:hlinkClick r:id="rId4" tooltip="Artificial intelligence"/>
              </a:rPr>
              <a:t>behaviour</a:t>
            </a:r>
            <a:r>
              <a:rPr lang="en-US" b="0" i="0" dirty="0">
                <a:solidFill>
                  <a:srgbClr val="202122"/>
                </a:solidFill>
                <a:effectLst/>
                <a:latin typeface="Arial" panose="020B0604020202020204" pitchFamily="34" charset="0"/>
              </a:rPr>
              <a:t> equivalent to, or indistinguishable from, that of a human. </a:t>
            </a:r>
          </a:p>
          <a:p>
            <a:r>
              <a:rPr lang="en-US" b="0" i="0" dirty="0">
                <a:solidFill>
                  <a:srgbClr val="202122"/>
                </a:solidFill>
                <a:effectLst/>
                <a:latin typeface="Arial" panose="020B0604020202020204" pitchFamily="34" charset="0"/>
              </a:rPr>
              <a:t>Turing proposed that a human evaluator would judge natural language conversations between a human and a machine designed to generate human-like responses.</a:t>
            </a:r>
            <a:endParaRPr lang="en-US" dirty="0"/>
          </a:p>
        </p:txBody>
      </p:sp>
      <p:sp>
        <p:nvSpPr>
          <p:cNvPr id="4" name="Slide Number Placeholder 3"/>
          <p:cNvSpPr>
            <a:spLocks noGrp="1"/>
          </p:cNvSpPr>
          <p:nvPr>
            <p:ph type="sldNum" sz="quarter" idx="5"/>
          </p:nvPr>
        </p:nvSpPr>
        <p:spPr/>
        <p:txBody>
          <a:bodyPr/>
          <a:lstStyle/>
          <a:p>
            <a:fld id="{698A9E4A-34A0-4B72-ACA8-B3E135137872}" type="slidenum">
              <a:rPr lang="en-US" smtClean="0"/>
              <a:t>11</a:t>
            </a:fld>
            <a:endParaRPr lang="en-US"/>
          </a:p>
        </p:txBody>
      </p:sp>
    </p:spTree>
    <p:extLst>
      <p:ext uri="{BB962C8B-B14F-4D97-AF65-F5344CB8AC3E}">
        <p14:creationId xmlns:p14="http://schemas.microsoft.com/office/powerpoint/2010/main" val="243104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685D-CEF2-4D20-91C5-DEE4AA5EF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2E2F76-68C4-4CDC-A666-EFF93766A3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71F10D-6EA1-4A55-AEEA-0DBD596988DD}"/>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5" name="Footer Placeholder 4">
            <a:extLst>
              <a:ext uri="{FF2B5EF4-FFF2-40B4-BE49-F238E27FC236}">
                <a16:creationId xmlns:a16="http://schemas.microsoft.com/office/drawing/2014/main" id="{592BB0B3-7FA4-48F5-96E3-BA961AD0F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48F7E-A61A-49BA-8F3E-1ACE9FAEE939}"/>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556416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FDF-E30D-4F38-80E7-901E0E19A6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25F58C-45E9-41B9-A73D-98C5B2329F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4B6D9-AD0D-452D-9E59-EE06DF8B98F3}"/>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5" name="Footer Placeholder 4">
            <a:extLst>
              <a:ext uri="{FF2B5EF4-FFF2-40B4-BE49-F238E27FC236}">
                <a16:creationId xmlns:a16="http://schemas.microsoft.com/office/drawing/2014/main" id="{6898FB95-D8ED-4A88-B4FC-384E8CF3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DF89F-36AE-46FD-A25B-3A39645E1F7A}"/>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91087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237F72-5088-41DF-BE83-237632B425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4A7228-EB69-44DA-A56B-FE35269839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1D1F4-1E51-4F50-810E-14F2CCC5A79A}"/>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5" name="Footer Placeholder 4">
            <a:extLst>
              <a:ext uri="{FF2B5EF4-FFF2-40B4-BE49-F238E27FC236}">
                <a16:creationId xmlns:a16="http://schemas.microsoft.com/office/drawing/2014/main" id="{4A4724DE-6ED8-4ED4-9CD0-A28990053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FD869-1154-44D9-B028-8677C54B76F3}"/>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3970913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0986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5825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1000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25595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18250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13298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350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717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5ABE-7787-4FE7-A43E-1B5D0FDA5A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4842E-2B54-4FEB-9D06-2917BCD72F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16C2D-E101-45E0-BC29-D5873CC609B5}"/>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5" name="Footer Placeholder 4">
            <a:extLst>
              <a:ext uri="{FF2B5EF4-FFF2-40B4-BE49-F238E27FC236}">
                <a16:creationId xmlns:a16="http://schemas.microsoft.com/office/drawing/2014/main" id="{31DAD343-651F-4EDE-93AE-F47456B0E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FDD98-0A79-4314-9837-CEB4524057C6}"/>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1128920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68317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836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19583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58" name="Google Shape;58;p15"/>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59" name="Google Shape;59;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819181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2" name="Google Shape;62;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82180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66" name="Google Shape;66;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7618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8"/>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0" name="Google Shape;70;p18"/>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1" name="Google Shape;71;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55511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07616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7" name="Google Shape;77;p20"/>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8" name="Google Shape;78;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512590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81" name="Google Shape;81;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85074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66E9-056E-4406-897C-B761E6C007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E21BF9-4DBD-4D6F-97C3-DC04A1C5E1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AB7287-2999-411B-986A-111AD7F2A428}"/>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5" name="Footer Placeholder 4">
            <a:extLst>
              <a:ext uri="{FF2B5EF4-FFF2-40B4-BE49-F238E27FC236}">
                <a16:creationId xmlns:a16="http://schemas.microsoft.com/office/drawing/2014/main" id="{79AAB4E4-9BB7-4802-93C8-6AC62BBA0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55536-F208-4803-82F3-0E2A4215811A}"/>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288335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2"/>
        <p:cNvGrpSpPr/>
        <p:nvPr/>
      </p:nvGrpSpPr>
      <p:grpSpPr>
        <a:xfrm>
          <a:off x="0" y="0"/>
          <a:ext cx="0" cy="0"/>
          <a:chOff x="0" y="0"/>
          <a:chExt cx="0" cy="0"/>
        </a:xfrm>
      </p:grpSpPr>
      <p:sp>
        <p:nvSpPr>
          <p:cNvPr id="83" name="Google Shape;83;p2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22"/>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5" name="Google Shape;85;p22"/>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6" name="Google Shape;86;p22"/>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87" name="Google Shape;87;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428963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8"/>
        <p:cNvGrpSpPr/>
        <p:nvPr/>
      </p:nvGrpSpPr>
      <p:grpSpPr>
        <a:xfrm>
          <a:off x="0" y="0"/>
          <a:ext cx="0" cy="0"/>
          <a:chOff x="0" y="0"/>
          <a:chExt cx="0" cy="0"/>
        </a:xfrm>
      </p:grpSpPr>
      <p:sp>
        <p:nvSpPr>
          <p:cNvPr id="89" name="Google Shape;89;p23"/>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90" name="Google Shape;90;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93280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1"/>
        <p:cNvGrpSpPr/>
        <p:nvPr/>
      </p:nvGrpSpPr>
      <p:grpSpPr>
        <a:xfrm>
          <a:off x="0" y="0"/>
          <a:ext cx="0" cy="0"/>
          <a:chOff x="0" y="0"/>
          <a:chExt cx="0" cy="0"/>
        </a:xfrm>
      </p:grpSpPr>
      <p:sp>
        <p:nvSpPr>
          <p:cNvPr id="92" name="Google Shape;92;p24"/>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93" name="Google Shape;93;p24"/>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4" name="Google Shape;94;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966419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091133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51230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78580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34195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8992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370746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18857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716D-FF31-4C31-B8F7-B6E09AA9B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32D8C-924C-4F36-9BAC-146F6B6CA8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8C052-1C74-412C-8634-61A329D4B0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233A3B-11C5-4220-94D8-44FA772C74E4}"/>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6" name="Footer Placeholder 5">
            <a:extLst>
              <a:ext uri="{FF2B5EF4-FFF2-40B4-BE49-F238E27FC236}">
                <a16:creationId xmlns:a16="http://schemas.microsoft.com/office/drawing/2014/main" id="{26FFF07B-F49A-4D0B-9F7A-2EA39AE45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9C078-99BA-4EB0-8E10-6CC9D1FFC1C9}"/>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19644180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667349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340052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630086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97618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34810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165463" y="6304825"/>
            <a:ext cx="2844800" cy="365200"/>
          </a:xfrm>
          <a:prstGeom prst="rect">
            <a:avLst/>
          </a:prstGeom>
          <a:noFill/>
          <a:ln>
            <a:noFill/>
          </a:ln>
        </p:spPr>
        <p:txBody>
          <a:bodyPr spcFirstLastPara="1" wrap="square" lIns="68575" tIns="34275" rIns="68575" bIns="34275" anchor="t" anchorCtr="0">
            <a:normAutofit lnSpcReduction="10000"/>
          </a:bodyPr>
          <a:lstStyle>
            <a:lvl1pPr marL="0" marR="0" lvl="0" indent="0" algn="l" rtl="0">
              <a:spcBef>
                <a:spcPts val="0"/>
              </a:spcBef>
              <a:buNone/>
              <a:defRPr sz="1867" b="0" i="0" u="none" strike="noStrike" cap="none">
                <a:solidFill>
                  <a:schemeClr val="dk1"/>
                </a:solidFill>
                <a:latin typeface="Calibri"/>
                <a:ea typeface="Calibri"/>
                <a:cs typeface="Calibri"/>
                <a:sym typeface="Calibri"/>
              </a:defRPr>
            </a:lvl1pPr>
            <a:lvl2pPr marL="0" marR="0" lvl="1" indent="0" algn="l" rtl="0">
              <a:spcBef>
                <a:spcPts val="0"/>
              </a:spcBef>
              <a:buNone/>
              <a:defRPr sz="1867" b="0" i="0" u="none" strike="noStrike" cap="none">
                <a:solidFill>
                  <a:schemeClr val="dk1"/>
                </a:solidFill>
                <a:latin typeface="Calibri"/>
                <a:ea typeface="Calibri"/>
                <a:cs typeface="Calibri"/>
                <a:sym typeface="Calibri"/>
              </a:defRPr>
            </a:lvl2pPr>
            <a:lvl3pPr marL="0" marR="0" lvl="2" indent="0" algn="l" rtl="0">
              <a:spcBef>
                <a:spcPts val="0"/>
              </a:spcBef>
              <a:buNone/>
              <a:defRPr sz="1867" b="0" i="0" u="none" strike="noStrike" cap="none">
                <a:solidFill>
                  <a:schemeClr val="dk1"/>
                </a:solidFill>
                <a:latin typeface="Calibri"/>
                <a:ea typeface="Calibri"/>
                <a:cs typeface="Calibri"/>
                <a:sym typeface="Calibri"/>
              </a:defRPr>
            </a:lvl3pPr>
            <a:lvl4pPr marL="0" marR="0" lvl="3" indent="0" algn="l" rtl="0">
              <a:spcBef>
                <a:spcPts val="0"/>
              </a:spcBef>
              <a:buNone/>
              <a:defRPr sz="1867" b="0" i="0" u="none" strike="noStrike" cap="none">
                <a:solidFill>
                  <a:schemeClr val="dk1"/>
                </a:solidFill>
                <a:latin typeface="Calibri"/>
                <a:ea typeface="Calibri"/>
                <a:cs typeface="Calibri"/>
                <a:sym typeface="Calibri"/>
              </a:defRPr>
            </a:lvl4pPr>
            <a:lvl5pPr marL="0" marR="0" lvl="4" indent="0" algn="l" rtl="0">
              <a:spcBef>
                <a:spcPts val="0"/>
              </a:spcBef>
              <a:buNone/>
              <a:defRPr sz="1867" b="0" i="0" u="none" strike="noStrike" cap="none">
                <a:solidFill>
                  <a:schemeClr val="dk1"/>
                </a:solidFill>
                <a:latin typeface="Calibri"/>
                <a:ea typeface="Calibri"/>
                <a:cs typeface="Calibri"/>
                <a:sym typeface="Calibri"/>
              </a:defRPr>
            </a:lvl5pPr>
            <a:lvl6pPr marL="0" marR="0" lvl="5" indent="0" algn="l" rtl="0">
              <a:spcBef>
                <a:spcPts val="0"/>
              </a:spcBef>
              <a:buNone/>
              <a:defRPr sz="1867" b="0" i="0" u="none" strike="noStrike" cap="none">
                <a:solidFill>
                  <a:schemeClr val="dk1"/>
                </a:solidFill>
                <a:latin typeface="Calibri"/>
                <a:ea typeface="Calibri"/>
                <a:cs typeface="Calibri"/>
                <a:sym typeface="Calibri"/>
              </a:defRPr>
            </a:lvl6pPr>
            <a:lvl7pPr marL="0" marR="0" lvl="6" indent="0" algn="l" rtl="0">
              <a:spcBef>
                <a:spcPts val="0"/>
              </a:spcBef>
              <a:buNone/>
              <a:defRPr sz="1867" b="0" i="0" u="none" strike="noStrike" cap="none">
                <a:solidFill>
                  <a:schemeClr val="dk1"/>
                </a:solidFill>
                <a:latin typeface="Calibri"/>
                <a:ea typeface="Calibri"/>
                <a:cs typeface="Calibri"/>
                <a:sym typeface="Calibri"/>
              </a:defRPr>
            </a:lvl7pPr>
            <a:lvl8pPr marL="0" marR="0" lvl="7" indent="0" algn="l" rtl="0">
              <a:spcBef>
                <a:spcPts val="0"/>
              </a:spcBef>
              <a:buNone/>
              <a:defRPr sz="1867" b="0" i="0" u="none" strike="noStrike" cap="none">
                <a:solidFill>
                  <a:schemeClr val="dk1"/>
                </a:solidFill>
                <a:latin typeface="Calibri"/>
                <a:ea typeface="Calibri"/>
                <a:cs typeface="Calibri"/>
                <a:sym typeface="Calibri"/>
              </a:defRPr>
            </a:lvl8pPr>
            <a:lvl9pPr marL="0" marR="0" lvl="8" indent="0" algn="l" rtl="0">
              <a:spcBef>
                <a:spcPts val="0"/>
              </a:spcBef>
              <a:buNone/>
              <a:defRPr sz="1867"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2664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E028-E48B-4492-95D5-8EDB9BFF85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EC2530-728E-4378-95BB-5D9D5BFC36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470EB4-91D9-421D-95BB-716B28A4E8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D6DE04-BEF8-4F82-95E2-FD4FEF04CB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6375E0-3F7F-4E3A-92F9-6CED0E3AC5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85CBD1-AAAC-4215-8D56-B5D179E5403E}"/>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8" name="Footer Placeholder 7">
            <a:extLst>
              <a:ext uri="{FF2B5EF4-FFF2-40B4-BE49-F238E27FC236}">
                <a16:creationId xmlns:a16="http://schemas.microsoft.com/office/drawing/2014/main" id="{3F5F1320-0A9F-474E-921E-B06CC80833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CC5A84-5661-4B9B-806C-9BFE01F83081}"/>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10239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1B76-7B83-455C-98E4-2A217F3807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AD4B13-AEDD-4270-B214-14EA283138CC}"/>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4" name="Footer Placeholder 3">
            <a:extLst>
              <a:ext uri="{FF2B5EF4-FFF2-40B4-BE49-F238E27FC236}">
                <a16:creationId xmlns:a16="http://schemas.microsoft.com/office/drawing/2014/main" id="{2802A420-8341-45DF-A1B8-EFFFA1B58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2D282D-F4B8-4E00-AD66-CA7B730430BD}"/>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2433260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B9366-C8D7-4203-86D6-012CBD368401}"/>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3" name="Footer Placeholder 2">
            <a:extLst>
              <a:ext uri="{FF2B5EF4-FFF2-40B4-BE49-F238E27FC236}">
                <a16:creationId xmlns:a16="http://schemas.microsoft.com/office/drawing/2014/main" id="{F8A81451-8622-4884-9348-EB5AF6EAD7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5C7F6D-2205-4E3F-B470-CE7C8316A1A8}"/>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2923565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5E37-3BD4-4DAB-9F1F-BE540B69E3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1EF830-7CC7-42A5-A60E-85FCA3DF07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E29E51-673C-4BAB-9552-16A66F20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C81C55-894E-4DB0-9D42-43BB85EA7C85}"/>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6" name="Footer Placeholder 5">
            <a:extLst>
              <a:ext uri="{FF2B5EF4-FFF2-40B4-BE49-F238E27FC236}">
                <a16:creationId xmlns:a16="http://schemas.microsoft.com/office/drawing/2014/main" id="{98948F61-242B-4CB1-9E10-E4E3127BD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35D47-8B54-472C-93F2-8732CEC4371E}"/>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128530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CD6E-9AB7-4331-9807-954F99FB5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9AF573-53CE-49E8-A8D5-F16FDF8D9B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AB71FE-14E8-4392-8F71-52201ED513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06A0CC-BA13-45DA-920D-AC834BBDE866}"/>
              </a:ext>
            </a:extLst>
          </p:cNvPr>
          <p:cNvSpPr>
            <a:spLocks noGrp="1"/>
          </p:cNvSpPr>
          <p:nvPr>
            <p:ph type="dt" sz="half" idx="10"/>
          </p:nvPr>
        </p:nvSpPr>
        <p:spPr/>
        <p:txBody>
          <a:bodyPr/>
          <a:lstStyle/>
          <a:p>
            <a:fld id="{3CFA5D1C-888E-4CE9-A1C9-2896D64BAE75}" type="datetimeFigureOut">
              <a:rPr lang="en-US" smtClean="0"/>
              <a:t>1/23/2022</a:t>
            </a:fld>
            <a:endParaRPr lang="en-US"/>
          </a:p>
        </p:txBody>
      </p:sp>
      <p:sp>
        <p:nvSpPr>
          <p:cNvPr id="6" name="Footer Placeholder 5">
            <a:extLst>
              <a:ext uri="{FF2B5EF4-FFF2-40B4-BE49-F238E27FC236}">
                <a16:creationId xmlns:a16="http://schemas.microsoft.com/office/drawing/2014/main" id="{3DAAB040-56DF-4C30-9F61-2BD236B43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CAF66D-E57D-40AB-B2CD-C86755E54561}"/>
              </a:ext>
            </a:extLst>
          </p:cNvPr>
          <p:cNvSpPr>
            <a:spLocks noGrp="1"/>
          </p:cNvSpPr>
          <p:nvPr>
            <p:ph type="sldNum" sz="quarter" idx="12"/>
          </p:nvPr>
        </p:nvSpPr>
        <p:spPr/>
        <p:txBody>
          <a:bodyPr/>
          <a:lstStyle/>
          <a:p>
            <a:fld id="{83CA48A7-1D84-406F-97F3-40C82B056356}" type="slidenum">
              <a:rPr lang="en-US" smtClean="0"/>
              <a:t>‹#›</a:t>
            </a:fld>
            <a:endParaRPr lang="en-US"/>
          </a:p>
        </p:txBody>
      </p:sp>
    </p:spTree>
    <p:extLst>
      <p:ext uri="{BB962C8B-B14F-4D97-AF65-F5344CB8AC3E}">
        <p14:creationId xmlns:p14="http://schemas.microsoft.com/office/powerpoint/2010/main" val="56547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9838EA-3059-4E11-BA67-95F3BE07D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D32DB2-F52C-4787-9BEF-BAE8F8FBC2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180BF6-1D2D-44B9-BAE7-A61E5B4C3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A5D1C-888E-4CE9-A1C9-2896D64BAE75}" type="datetimeFigureOut">
              <a:rPr lang="en-US" smtClean="0"/>
              <a:t>1/23/2022</a:t>
            </a:fld>
            <a:endParaRPr lang="en-US"/>
          </a:p>
        </p:txBody>
      </p:sp>
      <p:sp>
        <p:nvSpPr>
          <p:cNvPr id="5" name="Footer Placeholder 4">
            <a:extLst>
              <a:ext uri="{FF2B5EF4-FFF2-40B4-BE49-F238E27FC236}">
                <a16:creationId xmlns:a16="http://schemas.microsoft.com/office/drawing/2014/main" id="{2C027E6C-ADFE-474A-89B9-66DB710185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137FC-96ED-46BC-92A5-34BF687ED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CA48A7-1D84-406F-97F3-40C82B056356}" type="slidenum">
              <a:rPr lang="en-US" smtClean="0"/>
              <a:t>‹#›</a:t>
            </a:fld>
            <a:endParaRPr lang="en-US"/>
          </a:p>
        </p:txBody>
      </p:sp>
    </p:spTree>
    <p:extLst>
      <p:ext uri="{BB962C8B-B14F-4D97-AF65-F5344CB8AC3E}">
        <p14:creationId xmlns:p14="http://schemas.microsoft.com/office/powerpoint/2010/main" val="254726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178081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4" name="Google Shape;54;p1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5" name="Google Shape;55;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0544541"/>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77193761"/>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D5VN56jQMWM?feature=oembed" TargetMode="Externa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ideo" Target="https://www.youtube.com/embed/XDO8OYnmkNY?feature=oembed" TargetMode="Externa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7.xml"/><Relationship Id="rId1" Type="http://schemas.openxmlformats.org/officeDocument/2006/relationships/video" Target="https://www.youtube.com/embed/Wy4EfdnMZ5g?start=2&amp;feature=oembed" TargetMode="External"/><Relationship Id="rId4" Type="http://schemas.openxmlformats.org/officeDocument/2006/relationships/hyperlink" Target="https://www.ejumpcut.org/archive/jc57.2016/-McGowanInterstellar/2.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ideo" Target="https://www.youtube.com/embed/7h8mX9ZMs7g?feature=oembed"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0.png"/><Relationship Id="rId7"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slide" Target="slide76.xml"/></Relationships>
</file>

<file path=ppt/slides/_rels/slide3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slide" Target="slide76.xml"/><Relationship Id="rId4" Type="http://schemas.openxmlformats.org/officeDocument/2006/relationships/image" Target="../media/image35.png"/><Relationship Id="rId9" Type="http://schemas.openxmlformats.org/officeDocument/2006/relationships/slide" Target="slide10.xml"/></Relationships>
</file>

<file path=ppt/slides/_rels/slide3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9.png"/><Relationship Id="rId7"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slide" Target="slide7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43.png"/><Relationship Id="rId7"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slide" Target="slide76.xml"/></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4.xml"/><Relationship Id="rId6" Type="http://schemas.openxmlformats.org/officeDocument/2006/relationships/image" Target="../media/image50.png"/><Relationship Id="rId11" Type="http://schemas.openxmlformats.org/officeDocument/2006/relationships/slide" Target="slide76.xml"/><Relationship Id="rId5" Type="http://schemas.openxmlformats.org/officeDocument/2006/relationships/image" Target="../media/image49.png"/><Relationship Id="rId10" Type="http://schemas.openxmlformats.org/officeDocument/2006/relationships/slide" Target="slide10.xml"/><Relationship Id="rId4" Type="http://schemas.openxmlformats.org/officeDocument/2006/relationships/image" Target="../media/image48.png"/><Relationship Id="rId9" Type="http://schemas.openxmlformats.org/officeDocument/2006/relationships/slide" Target="sl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slide" Target="slide76.xml"/><Relationship Id="rId2" Type="http://schemas.openxmlformats.org/officeDocument/2006/relationships/notesSlide" Target="../notesSlides/notesSlide35.xml"/><Relationship Id="rId1" Type="http://schemas.openxmlformats.org/officeDocument/2006/relationships/slideLayout" Target="../slideLayouts/slideLayout34.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54.jpg"/></Relationships>
</file>

<file path=ppt/slides/_rels/slide43.xml.rels><?xml version="1.0" encoding="UTF-8" standalone="yes"?>
<Relationships xmlns="http://schemas.openxmlformats.org/package/2006/relationships"><Relationship Id="rId8" Type="http://schemas.openxmlformats.org/officeDocument/2006/relationships/hyperlink" Target="https://speechbot.github.io/pgslm/" TargetMode="External"/><Relationship Id="rId3" Type="http://schemas.openxmlformats.org/officeDocument/2006/relationships/image" Target="../media/image46.png"/><Relationship Id="rId7"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image" Target="../media/image57.png"/><Relationship Id="rId11" Type="http://schemas.openxmlformats.org/officeDocument/2006/relationships/slide" Target="slide76.xml"/><Relationship Id="rId5" Type="http://schemas.openxmlformats.org/officeDocument/2006/relationships/image" Target="../media/image56.png"/><Relationship Id="rId10" Type="http://schemas.openxmlformats.org/officeDocument/2006/relationships/slide" Target="slide10.xml"/><Relationship Id="rId4" Type="http://schemas.openxmlformats.org/officeDocument/2006/relationships/image" Target="../media/image55.png"/><Relationship Id="rId9" Type="http://schemas.openxmlformats.org/officeDocument/2006/relationships/slide" Target="slide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34.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slide" Target="slide76.xml"/><Relationship Id="rId4" Type="http://schemas.openxmlformats.org/officeDocument/2006/relationships/image" Target="../media/image66.png"/><Relationship Id="rId9" Type="http://schemas.openxmlformats.org/officeDocument/2006/relationships/slide" Target="slide10.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73.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74.jpeg"/><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6.jpeg"/><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microsoft.com/office/2007/relationships/hdphoto" Target="../media/hdphoto1.wdp"/></Relationships>
</file>

<file path=ppt/slides/_rels/slide8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9.png"/><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ideo" Target="https://www.youtube.com/embed/r13I-TuDcWI?feature=oembed" TargetMode="External"/><Relationship Id="rId6" Type="http://schemas.openxmlformats.org/officeDocument/2006/relationships/hyperlink" Target="https://en.wikipedia.org/wiki/HAL_9000" TargetMode="External"/><Relationship Id="rId5" Type="http://schemas.openxmlformats.org/officeDocument/2006/relationships/image" Target="../media/image6.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camera&#10;&#10;Description automatically generated with medium confidence">
            <a:extLst>
              <a:ext uri="{FF2B5EF4-FFF2-40B4-BE49-F238E27FC236}">
                <a16:creationId xmlns:a16="http://schemas.microsoft.com/office/drawing/2014/main" id="{5EFFBAB3-2987-1444-9DF7-2524E49CCD12}"/>
              </a:ext>
            </a:extLst>
          </p:cNvPr>
          <p:cNvPicPr>
            <a:picLocks noChangeAspect="1"/>
          </p:cNvPicPr>
          <p:nvPr/>
        </p:nvPicPr>
        <p:blipFill rotWithShape="1">
          <a:blip r:embed="rId2"/>
          <a:srcRect b="443"/>
          <a:stretch/>
        </p:blipFill>
        <p:spPr>
          <a:xfrm>
            <a:off x="20" y="10"/>
            <a:ext cx="12191980" cy="6857990"/>
          </a:xfrm>
          <a:prstGeom prst="rect">
            <a:avLst/>
          </a:prstGeom>
        </p:spPr>
      </p:pic>
    </p:spTree>
    <p:extLst>
      <p:ext uri="{BB962C8B-B14F-4D97-AF65-F5344CB8AC3E}">
        <p14:creationId xmlns:p14="http://schemas.microsoft.com/office/powerpoint/2010/main" val="2577382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ACC362-2BB3-4A2E-9442-129A15BE1CA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7017" y="935098"/>
            <a:ext cx="6296025"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D4733-2CF8-4261-B57F-D8247A030C32}"/>
              </a:ext>
            </a:extLst>
          </p:cNvPr>
          <p:cNvSpPr txBox="1"/>
          <p:nvPr/>
        </p:nvSpPr>
        <p:spPr>
          <a:xfrm>
            <a:off x="378957" y="1366897"/>
            <a:ext cx="4889729" cy="2954655"/>
          </a:xfrm>
          <a:prstGeom prst="rect">
            <a:avLst/>
          </a:prstGeom>
          <a:noFill/>
        </p:spPr>
        <p:txBody>
          <a:bodyPr wrap="square">
            <a:spAutoFit/>
          </a:bodyPr>
          <a:lstStyle/>
          <a:p>
            <a:pPr algn="just"/>
            <a:r>
              <a:rPr lang="en-US" sz="4400" i="0" dirty="0">
                <a:solidFill>
                  <a:srgbClr val="202122"/>
                </a:solidFill>
                <a:effectLst/>
                <a:latin typeface="Segoe UI Light" panose="020B0502040204020203" pitchFamily="34" charset="0"/>
                <a:cs typeface="Segoe UI Light" panose="020B0502040204020203" pitchFamily="34" charset="0"/>
              </a:rPr>
              <a:t>The Turing Test</a:t>
            </a:r>
          </a:p>
          <a:p>
            <a:pPr algn="just"/>
            <a:r>
              <a:rPr lang="en-US" sz="2800" i="0" dirty="0">
                <a:solidFill>
                  <a:srgbClr val="202122"/>
                </a:solidFill>
                <a:effectLst/>
                <a:latin typeface="Segoe UI Light" panose="020B0502040204020203" pitchFamily="34" charset="0"/>
                <a:cs typeface="Segoe UI Light" panose="020B0502040204020203" pitchFamily="34" charset="0"/>
              </a:rPr>
              <a:t>by </a:t>
            </a:r>
            <a:r>
              <a:rPr lang="en-US" sz="2800" i="0" u="none" strike="noStrike" dirty="0">
                <a:solidFill>
                  <a:srgbClr val="0000FF"/>
                </a:solidFill>
                <a:effectLst/>
                <a:latin typeface="Segoe UI Light" panose="020B0502040204020203" pitchFamily="34" charset="0"/>
                <a:cs typeface="Segoe UI Light" panose="020B0502040204020203" pitchFamily="34" charset="0"/>
              </a:rPr>
              <a:t>Alan Turing</a:t>
            </a:r>
            <a:r>
              <a:rPr lang="en-US" sz="2800" i="0" dirty="0">
                <a:solidFill>
                  <a:srgbClr val="0000FF"/>
                </a:solidFill>
                <a:effectLst/>
                <a:latin typeface="Segoe UI Light" panose="020B0502040204020203" pitchFamily="34" charset="0"/>
                <a:cs typeface="Segoe UI Light" panose="020B0502040204020203" pitchFamily="34" charset="0"/>
              </a:rPr>
              <a:t> </a:t>
            </a:r>
            <a:r>
              <a:rPr lang="en-US" sz="2800" i="0" dirty="0">
                <a:solidFill>
                  <a:srgbClr val="202122"/>
                </a:solidFill>
                <a:effectLst/>
                <a:latin typeface="Segoe UI Light" panose="020B0502040204020203" pitchFamily="34" charset="0"/>
                <a:cs typeface="Segoe UI Light" panose="020B0502040204020203" pitchFamily="34" charset="0"/>
              </a:rPr>
              <a:t>in 1950</a:t>
            </a:r>
          </a:p>
          <a:p>
            <a:pPr algn="just"/>
            <a:endParaRPr lang="en-US" i="0" dirty="0">
              <a:solidFill>
                <a:srgbClr val="202122"/>
              </a:solidFill>
              <a:effectLst/>
              <a:latin typeface="Segoe UI Light" panose="020B0502040204020203" pitchFamily="34" charset="0"/>
              <a:cs typeface="Segoe UI Light" panose="020B0502040204020203" pitchFamily="34" charset="0"/>
            </a:endParaRPr>
          </a:p>
          <a:p>
            <a:pPr algn="just"/>
            <a:r>
              <a:rPr lang="en-US" sz="2400" i="0" dirty="0">
                <a:solidFill>
                  <a:srgbClr val="202122"/>
                </a:solidFill>
                <a:effectLst/>
                <a:latin typeface="Segoe UI Light" panose="020B0502040204020203" pitchFamily="34" charset="0"/>
                <a:cs typeface="Segoe UI Light" panose="020B0502040204020203" pitchFamily="34" charset="0"/>
              </a:rPr>
              <a:t>A test of a machine's ability to exhibit </a:t>
            </a:r>
            <a:r>
              <a:rPr lang="en-US" sz="2400" i="0" dirty="0">
                <a:solidFill>
                  <a:srgbClr val="0000FF"/>
                </a:solidFill>
                <a:effectLst/>
                <a:latin typeface="Segoe UI Light" panose="020B0502040204020203" pitchFamily="34" charset="0"/>
                <a:cs typeface="Segoe UI Light" panose="020B0502040204020203" pitchFamily="34" charset="0"/>
              </a:rPr>
              <a:t>intelligent </a:t>
            </a:r>
            <a:r>
              <a:rPr lang="en-US" sz="2400" i="0" dirty="0">
                <a:solidFill>
                  <a:srgbClr val="202122"/>
                </a:solidFill>
                <a:effectLst/>
                <a:latin typeface="Segoe UI Light" panose="020B0502040204020203" pitchFamily="34" charset="0"/>
                <a:cs typeface="Segoe UI Light" panose="020B0502040204020203" pitchFamily="34" charset="0"/>
              </a:rPr>
              <a:t>behavior </a:t>
            </a:r>
            <a:r>
              <a:rPr lang="en-US" sz="2400" i="0" dirty="0">
                <a:solidFill>
                  <a:srgbClr val="FF0000"/>
                </a:solidFill>
                <a:effectLst/>
                <a:latin typeface="Segoe UI Light" panose="020B0502040204020203" pitchFamily="34" charset="0"/>
                <a:cs typeface="Segoe UI Light" panose="020B0502040204020203" pitchFamily="34" charset="0"/>
              </a:rPr>
              <a:t>equivalent</a:t>
            </a:r>
            <a:r>
              <a:rPr lang="en-US" sz="2400" i="0" dirty="0">
                <a:solidFill>
                  <a:srgbClr val="202122"/>
                </a:solidFill>
                <a:effectLst/>
                <a:latin typeface="Segoe UI Light" panose="020B0502040204020203" pitchFamily="34" charset="0"/>
                <a:cs typeface="Segoe UI Light" panose="020B0502040204020203" pitchFamily="34" charset="0"/>
              </a:rPr>
              <a:t> to, or </a:t>
            </a:r>
            <a:r>
              <a:rPr lang="en-US" sz="2400" i="0" dirty="0">
                <a:solidFill>
                  <a:srgbClr val="FF0000"/>
                </a:solidFill>
                <a:effectLst/>
                <a:latin typeface="Segoe UI Light" panose="020B0502040204020203" pitchFamily="34" charset="0"/>
                <a:cs typeface="Segoe UI Light" panose="020B0502040204020203" pitchFamily="34" charset="0"/>
              </a:rPr>
              <a:t>indistinguishable</a:t>
            </a:r>
            <a:r>
              <a:rPr lang="en-US" sz="2400" i="0" dirty="0">
                <a:solidFill>
                  <a:srgbClr val="202122"/>
                </a:solidFill>
                <a:effectLst/>
                <a:latin typeface="Segoe UI Light" panose="020B0502040204020203" pitchFamily="34" charset="0"/>
                <a:cs typeface="Segoe UI Light" panose="020B0502040204020203" pitchFamily="34" charset="0"/>
              </a:rPr>
              <a:t> from, that of a human</a:t>
            </a:r>
            <a:endParaRPr lang="en-US" sz="2400" dirty="0">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508A3D10-2CC1-4028-9545-E007D469ADEC}"/>
              </a:ext>
            </a:extLst>
          </p:cNvPr>
          <p:cNvSpPr txBox="1"/>
          <p:nvPr/>
        </p:nvSpPr>
        <p:spPr>
          <a:xfrm>
            <a:off x="378957" y="5320199"/>
            <a:ext cx="7517156" cy="461665"/>
          </a:xfrm>
          <a:prstGeom prst="rect">
            <a:avLst/>
          </a:prstGeom>
          <a:noFill/>
        </p:spPr>
        <p:txBody>
          <a:bodyPr wrap="square">
            <a:spAutoFit/>
          </a:bodyPr>
          <a:lstStyle/>
          <a:p>
            <a:r>
              <a:rPr lang="en-US" sz="2400" dirty="0">
                <a:solidFill>
                  <a:srgbClr val="202122"/>
                </a:solidFill>
                <a:latin typeface="Segoe UI Light" panose="020B0502040204020203" pitchFamily="34" charset="0"/>
                <a:cs typeface="Segoe UI Light" panose="020B0502040204020203" pitchFamily="34" charset="0"/>
              </a:rPr>
              <a:t>A machine designed to generate </a:t>
            </a:r>
            <a:r>
              <a:rPr lang="en-US" sz="2400" dirty="0">
                <a:solidFill>
                  <a:srgbClr val="FF0000"/>
                </a:solidFill>
                <a:latin typeface="Segoe UI Light" panose="020B0502040204020203" pitchFamily="34" charset="0"/>
                <a:cs typeface="Segoe UI Light" panose="020B0502040204020203" pitchFamily="34" charset="0"/>
              </a:rPr>
              <a:t>human-like</a:t>
            </a:r>
            <a:r>
              <a:rPr lang="en-US" sz="2400" dirty="0">
                <a:solidFill>
                  <a:srgbClr val="202122"/>
                </a:solidFill>
                <a:latin typeface="Segoe UI Light" panose="020B0502040204020203" pitchFamily="34" charset="0"/>
                <a:cs typeface="Segoe UI Light" panose="020B0502040204020203" pitchFamily="34" charset="0"/>
              </a:rPr>
              <a:t> responses.</a:t>
            </a:r>
          </a:p>
        </p:txBody>
      </p:sp>
      <p:sp>
        <p:nvSpPr>
          <p:cNvPr id="3" name="Left Brace 2">
            <a:extLst>
              <a:ext uri="{FF2B5EF4-FFF2-40B4-BE49-F238E27FC236}">
                <a16:creationId xmlns:a16="http://schemas.microsoft.com/office/drawing/2014/main" id="{22944440-44F0-40B4-A4C9-9CF0C5285EB4}"/>
              </a:ext>
            </a:extLst>
          </p:cNvPr>
          <p:cNvSpPr/>
          <p:nvPr/>
        </p:nvSpPr>
        <p:spPr>
          <a:xfrm rot="16200000">
            <a:off x="5975982" y="4494395"/>
            <a:ext cx="279699" cy="2786017"/>
          </a:xfrm>
          <a:prstGeom prst="leftBrace">
            <a:avLst>
              <a:gd name="adj1" fmla="val 7098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1ECF496-6F3C-42A4-97F0-1E9A0534F6EA}"/>
              </a:ext>
            </a:extLst>
          </p:cNvPr>
          <p:cNvSpPr txBox="1"/>
          <p:nvPr/>
        </p:nvSpPr>
        <p:spPr>
          <a:xfrm>
            <a:off x="5517017" y="6027253"/>
            <a:ext cx="1292574" cy="369332"/>
          </a:xfrm>
          <a:prstGeom prst="rect">
            <a:avLst/>
          </a:prstGeom>
          <a:noFill/>
        </p:spPr>
        <p:txBody>
          <a:bodyPr wrap="square">
            <a:spAutoFit/>
          </a:bodyPr>
          <a:lstStyle/>
          <a:p>
            <a:pPr algn="ctr"/>
            <a:r>
              <a:rPr lang="en-US" sz="1800" i="0" dirty="0">
                <a:solidFill>
                  <a:srgbClr val="0000FF"/>
                </a:solidFill>
                <a:effectLst/>
                <a:latin typeface="Segoe UI Light" panose="020B0502040204020203" pitchFamily="34" charset="0"/>
                <a:cs typeface="Segoe UI Light" panose="020B0502040204020203" pitchFamily="34" charset="0"/>
              </a:rPr>
              <a:t>Intelligence</a:t>
            </a:r>
            <a:endParaRPr lang="en-US" dirty="0"/>
          </a:p>
        </p:txBody>
      </p:sp>
    </p:spTree>
    <p:extLst>
      <p:ext uri="{BB962C8B-B14F-4D97-AF65-F5344CB8AC3E}">
        <p14:creationId xmlns:p14="http://schemas.microsoft.com/office/powerpoint/2010/main" val="1337769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ACC362-2BB3-4A2E-9442-129A15BE1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017" y="935098"/>
            <a:ext cx="6296025"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D4733-2CF8-4261-B57F-D8247A030C32}"/>
              </a:ext>
            </a:extLst>
          </p:cNvPr>
          <p:cNvSpPr txBox="1"/>
          <p:nvPr/>
        </p:nvSpPr>
        <p:spPr>
          <a:xfrm>
            <a:off x="378957" y="1366897"/>
            <a:ext cx="4889729" cy="4124206"/>
          </a:xfrm>
          <a:prstGeom prst="rect">
            <a:avLst/>
          </a:prstGeom>
          <a:noFill/>
        </p:spPr>
        <p:txBody>
          <a:bodyPr wrap="square">
            <a:spAutoFit/>
          </a:bodyPr>
          <a:lstStyle/>
          <a:p>
            <a:pPr algn="just"/>
            <a:r>
              <a:rPr lang="en-US" sz="4400" i="0" dirty="0">
                <a:solidFill>
                  <a:srgbClr val="202122"/>
                </a:solidFill>
                <a:effectLst/>
                <a:latin typeface="Segoe UI Light" panose="020B0502040204020203" pitchFamily="34" charset="0"/>
                <a:cs typeface="Segoe UI Light" panose="020B0502040204020203" pitchFamily="34" charset="0"/>
              </a:rPr>
              <a:t>The Turing Test</a:t>
            </a:r>
          </a:p>
          <a:p>
            <a:pPr algn="just"/>
            <a:r>
              <a:rPr lang="en-US" sz="2800" i="0" dirty="0">
                <a:solidFill>
                  <a:srgbClr val="202122"/>
                </a:solidFill>
                <a:effectLst/>
                <a:latin typeface="Segoe UI Light" panose="020B0502040204020203" pitchFamily="34" charset="0"/>
                <a:cs typeface="Segoe UI Light" panose="020B0502040204020203" pitchFamily="34" charset="0"/>
              </a:rPr>
              <a:t>by </a:t>
            </a:r>
            <a:r>
              <a:rPr lang="en-US" sz="2800" dirty="0">
                <a:latin typeface="Segoe UI Light" panose="020B0502040204020203" pitchFamily="34" charset="0"/>
                <a:cs typeface="Segoe UI Light" panose="020B0502040204020203" pitchFamily="34" charset="0"/>
              </a:rPr>
              <a:t>Alan Turing </a:t>
            </a:r>
            <a:r>
              <a:rPr lang="en-US" sz="2800" i="0" dirty="0">
                <a:solidFill>
                  <a:srgbClr val="202122"/>
                </a:solidFill>
                <a:effectLst/>
                <a:latin typeface="Segoe UI Light" panose="020B0502040204020203" pitchFamily="34" charset="0"/>
                <a:cs typeface="Segoe UI Light" panose="020B0502040204020203" pitchFamily="34" charset="0"/>
              </a:rPr>
              <a:t>in 1950</a:t>
            </a:r>
          </a:p>
          <a:p>
            <a:pPr algn="just"/>
            <a:endParaRPr lang="en-US" i="0" dirty="0">
              <a:solidFill>
                <a:srgbClr val="202122"/>
              </a:solidFill>
              <a:effectLst/>
              <a:latin typeface="Segoe UI Light" panose="020B0502040204020203" pitchFamily="34" charset="0"/>
              <a:cs typeface="Segoe UI Light" panose="020B0502040204020203" pitchFamily="34" charset="0"/>
            </a:endParaRPr>
          </a:p>
          <a:p>
            <a:pPr algn="just"/>
            <a:r>
              <a:rPr lang="en-US" sz="2400" i="0" dirty="0">
                <a:solidFill>
                  <a:srgbClr val="FF0000"/>
                </a:solidFill>
                <a:effectLst/>
                <a:latin typeface="Segoe UI Light" panose="020B0502040204020203" pitchFamily="34" charset="0"/>
                <a:cs typeface="Segoe UI Light" panose="020B0502040204020203" pitchFamily="34" charset="0"/>
              </a:rPr>
              <a:t>Human</a:t>
            </a:r>
            <a:r>
              <a:rPr lang="en-US" sz="2400" i="0" dirty="0">
                <a:solidFill>
                  <a:srgbClr val="202122"/>
                </a:solidFill>
                <a:effectLst/>
                <a:latin typeface="Segoe UI Light" panose="020B0502040204020203" pitchFamily="34" charset="0"/>
                <a:cs typeface="Segoe UI Light" panose="020B0502040204020203" pitchFamily="34" charset="0"/>
              </a:rPr>
              <a:t> player C, the interrogator, is given the task of trying to determine which player – A or B – is a computer and which is a human. The interrogator is limited to using the responses to </a:t>
            </a:r>
            <a:r>
              <a:rPr lang="en-US" sz="2400" dirty="0">
                <a:solidFill>
                  <a:srgbClr val="0000FF"/>
                </a:solidFill>
                <a:effectLst/>
                <a:latin typeface="Segoe UI Light" panose="020B0502040204020203" pitchFamily="34" charset="0"/>
                <a:cs typeface="Segoe UI Light" panose="020B0502040204020203" pitchFamily="34" charset="0"/>
              </a:rPr>
              <a:t>written</a:t>
            </a:r>
            <a:r>
              <a:rPr lang="en-US" sz="2400" i="0" dirty="0">
                <a:solidFill>
                  <a:srgbClr val="202122"/>
                </a:solidFill>
                <a:effectLst/>
                <a:latin typeface="Segoe UI Light" panose="020B0502040204020203" pitchFamily="34" charset="0"/>
                <a:cs typeface="Segoe UI Light" panose="020B0502040204020203" pitchFamily="34" charset="0"/>
              </a:rPr>
              <a:t> questions to make the determination.</a:t>
            </a: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2184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ACC362-2BB3-4A2E-9442-129A15BE1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017" y="935098"/>
            <a:ext cx="6296025"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D4733-2CF8-4261-B57F-D8247A030C32}"/>
              </a:ext>
            </a:extLst>
          </p:cNvPr>
          <p:cNvSpPr txBox="1"/>
          <p:nvPr/>
        </p:nvSpPr>
        <p:spPr>
          <a:xfrm>
            <a:off x="378957" y="1366897"/>
            <a:ext cx="4889729" cy="3323987"/>
          </a:xfrm>
          <a:prstGeom prst="rect">
            <a:avLst/>
          </a:prstGeom>
          <a:noFill/>
        </p:spPr>
        <p:txBody>
          <a:bodyPr wrap="square">
            <a:spAutoFit/>
          </a:bodyPr>
          <a:lstStyle/>
          <a:p>
            <a:pPr algn="just"/>
            <a:r>
              <a:rPr lang="en-US" sz="4400" i="0" dirty="0">
                <a:solidFill>
                  <a:srgbClr val="202122"/>
                </a:solidFill>
                <a:effectLst/>
                <a:latin typeface="Segoe UI Light" panose="020B0502040204020203" pitchFamily="34" charset="0"/>
                <a:cs typeface="Segoe UI Light" panose="020B0502040204020203" pitchFamily="34" charset="0"/>
              </a:rPr>
              <a:t>The Turing Test</a:t>
            </a:r>
          </a:p>
          <a:p>
            <a:pPr algn="just"/>
            <a:r>
              <a:rPr lang="en-US" sz="2800" i="0" dirty="0">
                <a:solidFill>
                  <a:srgbClr val="202122"/>
                </a:solidFill>
                <a:effectLst/>
                <a:latin typeface="Segoe UI Light" panose="020B0502040204020203" pitchFamily="34" charset="0"/>
                <a:cs typeface="Segoe UI Light" panose="020B0502040204020203" pitchFamily="34" charset="0"/>
              </a:rPr>
              <a:t>by</a:t>
            </a:r>
            <a:r>
              <a:rPr lang="en-US" sz="2800" i="0" dirty="0">
                <a:effectLst/>
                <a:latin typeface="Segoe UI Light" panose="020B0502040204020203" pitchFamily="34" charset="0"/>
                <a:cs typeface="Segoe UI Light" panose="020B0502040204020203" pitchFamily="34" charset="0"/>
              </a:rPr>
              <a:t> </a:t>
            </a:r>
            <a:r>
              <a:rPr lang="en-US" sz="2800" i="0" u="none" strike="noStrike" dirty="0">
                <a:effectLst/>
                <a:latin typeface="Segoe UI Light" panose="020B0502040204020203" pitchFamily="34" charset="0"/>
                <a:cs typeface="Segoe UI Light" panose="020B0502040204020203" pitchFamily="34" charset="0"/>
              </a:rPr>
              <a:t>Alan Turing</a:t>
            </a:r>
            <a:r>
              <a:rPr lang="en-US" sz="2800" i="0" dirty="0">
                <a:effectLst/>
                <a:latin typeface="Segoe UI Light" panose="020B0502040204020203" pitchFamily="34" charset="0"/>
                <a:cs typeface="Segoe UI Light" panose="020B0502040204020203" pitchFamily="34" charset="0"/>
              </a:rPr>
              <a:t> </a:t>
            </a:r>
            <a:r>
              <a:rPr lang="en-US" sz="2800" i="0" dirty="0">
                <a:solidFill>
                  <a:srgbClr val="202122"/>
                </a:solidFill>
                <a:effectLst/>
                <a:latin typeface="Segoe UI Light" panose="020B0502040204020203" pitchFamily="34" charset="0"/>
                <a:cs typeface="Segoe UI Light" panose="020B0502040204020203" pitchFamily="34" charset="0"/>
              </a:rPr>
              <a:t>in 1950</a:t>
            </a:r>
          </a:p>
          <a:p>
            <a:pPr algn="just"/>
            <a:endParaRPr lang="en-US" i="0" dirty="0">
              <a:solidFill>
                <a:srgbClr val="202122"/>
              </a:solidFill>
              <a:effectLst/>
              <a:latin typeface="Segoe UI Light" panose="020B0502040204020203" pitchFamily="34" charset="0"/>
              <a:cs typeface="Segoe UI Light" panose="020B0502040204020203" pitchFamily="34" charset="0"/>
            </a:endParaRPr>
          </a:p>
          <a:p>
            <a:pPr algn="just"/>
            <a:r>
              <a:rPr lang="en-US" sz="2400" dirty="0">
                <a:latin typeface="Segoe UI Light" panose="020B0502040204020203" pitchFamily="34" charset="0"/>
                <a:cs typeface="Segoe UI Light" panose="020B0502040204020203" pitchFamily="34" charset="0"/>
              </a:rPr>
              <a:t>Fast vs. Slow?</a:t>
            </a:r>
          </a:p>
          <a:p>
            <a:pPr algn="just"/>
            <a:r>
              <a:rPr lang="en-US" sz="2400" dirty="0">
                <a:solidFill>
                  <a:srgbClr val="0000FF"/>
                </a:solidFill>
                <a:latin typeface="Segoe UI Light" panose="020B0502040204020203" pitchFamily="34" charset="0"/>
                <a:cs typeface="Segoe UI Light" panose="020B0502040204020203" pitchFamily="34" charset="0"/>
              </a:rPr>
              <a:t>Speech</a:t>
            </a:r>
            <a:r>
              <a:rPr lang="en-US" sz="2400" dirty="0">
                <a:latin typeface="Segoe UI Light" panose="020B0502040204020203" pitchFamily="34" charset="0"/>
                <a:cs typeface="Segoe UI Light" panose="020B0502040204020203" pitchFamily="34" charset="0"/>
              </a:rPr>
              <a:t> vs. </a:t>
            </a:r>
            <a:r>
              <a:rPr lang="en-US" sz="2400" dirty="0">
                <a:solidFill>
                  <a:schemeClr val="accent6">
                    <a:lumMod val="75000"/>
                  </a:schemeClr>
                </a:solidFill>
                <a:latin typeface="Segoe UI Light" panose="020B0502040204020203" pitchFamily="34" charset="0"/>
                <a:cs typeface="Segoe UI Light" panose="020B0502040204020203" pitchFamily="34" charset="0"/>
              </a:rPr>
              <a:t>Text</a:t>
            </a:r>
            <a:r>
              <a:rPr lang="en-US" sz="2400" dirty="0">
                <a:latin typeface="Segoe UI Light" panose="020B0502040204020203" pitchFamily="34" charset="0"/>
                <a:cs typeface="Segoe UI Light" panose="020B0502040204020203" pitchFamily="34" charset="0"/>
              </a:rPr>
              <a:t>?</a:t>
            </a:r>
          </a:p>
          <a:p>
            <a:pPr algn="just"/>
            <a:r>
              <a:rPr lang="en-US" sz="2400" dirty="0">
                <a:latin typeface="Segoe UI Light" panose="020B0502040204020203" pitchFamily="34" charset="0"/>
                <a:cs typeface="Segoe UI Light" panose="020B0502040204020203" pitchFamily="34" charset="0"/>
              </a:rPr>
              <a:t>Wrong vs. Right?</a:t>
            </a:r>
          </a:p>
          <a:p>
            <a:pPr algn="just"/>
            <a:r>
              <a:rPr lang="en-US" sz="2400" dirty="0">
                <a:latin typeface="Segoe UI Light" panose="020B0502040204020203" pitchFamily="34" charset="0"/>
                <a:cs typeface="Segoe UI Light" panose="020B0502040204020203" pitchFamily="34" charset="0"/>
              </a:rPr>
              <a:t>Inaccurate vs. Precise?</a:t>
            </a:r>
          </a:p>
          <a:p>
            <a:pPr algn="just"/>
            <a:endParaRPr lang="en-US" sz="2400" dirty="0">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170D0360-8DC4-466D-ACDA-E48F558B3AF7}"/>
              </a:ext>
            </a:extLst>
          </p:cNvPr>
          <p:cNvSpPr txBox="1"/>
          <p:nvPr/>
        </p:nvSpPr>
        <p:spPr>
          <a:xfrm>
            <a:off x="378957" y="5320199"/>
            <a:ext cx="7517156" cy="461665"/>
          </a:xfrm>
          <a:prstGeom prst="rect">
            <a:avLst/>
          </a:prstGeom>
          <a:noFill/>
        </p:spPr>
        <p:txBody>
          <a:bodyPr wrap="square">
            <a:spAutoFit/>
          </a:bodyPr>
          <a:lstStyle/>
          <a:p>
            <a:r>
              <a:rPr lang="en-US" sz="2400" dirty="0">
                <a:solidFill>
                  <a:srgbClr val="202122"/>
                </a:solidFill>
                <a:latin typeface="Segoe UI Light" panose="020B0502040204020203" pitchFamily="34" charset="0"/>
                <a:cs typeface="Segoe UI Light" panose="020B0502040204020203" pitchFamily="34" charset="0"/>
              </a:rPr>
              <a:t>A machine designed to generate </a:t>
            </a:r>
            <a:r>
              <a:rPr lang="en-US" sz="2400" dirty="0">
                <a:solidFill>
                  <a:srgbClr val="FF0000"/>
                </a:solidFill>
                <a:latin typeface="Segoe UI Light" panose="020B0502040204020203" pitchFamily="34" charset="0"/>
                <a:cs typeface="Segoe UI Light" panose="020B0502040204020203" pitchFamily="34" charset="0"/>
              </a:rPr>
              <a:t>human-like</a:t>
            </a:r>
            <a:r>
              <a:rPr lang="en-US" sz="2400" dirty="0">
                <a:solidFill>
                  <a:srgbClr val="202122"/>
                </a:solidFill>
                <a:latin typeface="Segoe UI Light" panose="020B0502040204020203" pitchFamily="34" charset="0"/>
                <a:cs typeface="Segoe UI Light" panose="020B0502040204020203" pitchFamily="34" charset="0"/>
              </a:rPr>
              <a:t> responses.</a:t>
            </a:r>
          </a:p>
        </p:txBody>
      </p:sp>
      <p:sp>
        <p:nvSpPr>
          <p:cNvPr id="6" name="Left Brace 5">
            <a:extLst>
              <a:ext uri="{FF2B5EF4-FFF2-40B4-BE49-F238E27FC236}">
                <a16:creationId xmlns:a16="http://schemas.microsoft.com/office/drawing/2014/main" id="{CC6CC8E2-C8E2-48C6-8F3B-CFD84EF329D5}"/>
              </a:ext>
            </a:extLst>
          </p:cNvPr>
          <p:cNvSpPr/>
          <p:nvPr/>
        </p:nvSpPr>
        <p:spPr>
          <a:xfrm rot="16200000">
            <a:off x="5975982" y="4494395"/>
            <a:ext cx="279699" cy="2786017"/>
          </a:xfrm>
          <a:prstGeom prst="leftBrace">
            <a:avLst>
              <a:gd name="adj1" fmla="val 7098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17638011-53E1-43F3-AABD-6C988C5625BE}"/>
              </a:ext>
            </a:extLst>
          </p:cNvPr>
          <p:cNvSpPr txBox="1"/>
          <p:nvPr/>
        </p:nvSpPr>
        <p:spPr>
          <a:xfrm>
            <a:off x="5517016" y="6027253"/>
            <a:ext cx="1486211" cy="369332"/>
          </a:xfrm>
          <a:prstGeom prst="rect">
            <a:avLst/>
          </a:prstGeom>
          <a:noFill/>
        </p:spPr>
        <p:txBody>
          <a:bodyPr wrap="square">
            <a:spAutoFit/>
          </a:bodyPr>
          <a:lstStyle/>
          <a:p>
            <a:pPr algn="ctr"/>
            <a:r>
              <a:rPr lang="en-US" sz="1800" i="0" dirty="0">
                <a:solidFill>
                  <a:srgbClr val="0000FF"/>
                </a:solidFill>
                <a:effectLst/>
                <a:latin typeface="Segoe UI Light" panose="020B0502040204020203" pitchFamily="34" charset="0"/>
                <a:cs typeface="Segoe UI Light" panose="020B0502040204020203" pitchFamily="34" charset="0"/>
              </a:rPr>
              <a:t>Intelligence</a:t>
            </a:r>
            <a:endParaRPr lang="en-US" dirty="0"/>
          </a:p>
        </p:txBody>
      </p:sp>
    </p:spTree>
    <p:extLst>
      <p:ext uri="{BB962C8B-B14F-4D97-AF65-F5344CB8AC3E}">
        <p14:creationId xmlns:p14="http://schemas.microsoft.com/office/powerpoint/2010/main" val="3060760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ACC362-2BB3-4A2E-9442-129A15BE1CA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7017" y="935098"/>
            <a:ext cx="6296025"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D4733-2CF8-4261-B57F-D8247A030C32}"/>
              </a:ext>
            </a:extLst>
          </p:cNvPr>
          <p:cNvSpPr txBox="1"/>
          <p:nvPr/>
        </p:nvSpPr>
        <p:spPr>
          <a:xfrm>
            <a:off x="378957" y="1366897"/>
            <a:ext cx="4889729" cy="3323987"/>
          </a:xfrm>
          <a:prstGeom prst="rect">
            <a:avLst/>
          </a:prstGeom>
          <a:noFill/>
        </p:spPr>
        <p:txBody>
          <a:bodyPr wrap="square">
            <a:spAutoFit/>
          </a:bodyPr>
          <a:lstStyle/>
          <a:p>
            <a:pPr algn="just"/>
            <a:r>
              <a:rPr lang="en-US" sz="4400" i="0" dirty="0">
                <a:solidFill>
                  <a:srgbClr val="202122"/>
                </a:solidFill>
                <a:effectLst/>
                <a:latin typeface="Segoe UI Light" panose="020B0502040204020203" pitchFamily="34" charset="0"/>
                <a:cs typeface="Segoe UI Light" panose="020B0502040204020203" pitchFamily="34" charset="0"/>
              </a:rPr>
              <a:t>The Turing Test</a:t>
            </a:r>
          </a:p>
          <a:p>
            <a:pPr algn="just"/>
            <a:r>
              <a:rPr lang="en-US" sz="2800" i="0" dirty="0">
                <a:solidFill>
                  <a:srgbClr val="202122"/>
                </a:solidFill>
                <a:effectLst/>
                <a:latin typeface="Segoe UI Light" panose="020B0502040204020203" pitchFamily="34" charset="0"/>
                <a:cs typeface="Segoe UI Light" panose="020B0502040204020203" pitchFamily="34" charset="0"/>
              </a:rPr>
              <a:t>by</a:t>
            </a:r>
            <a:r>
              <a:rPr lang="en-US" sz="2800" i="0" dirty="0">
                <a:effectLst/>
                <a:latin typeface="Segoe UI Light" panose="020B0502040204020203" pitchFamily="34" charset="0"/>
                <a:cs typeface="Segoe UI Light" panose="020B0502040204020203" pitchFamily="34" charset="0"/>
              </a:rPr>
              <a:t> </a:t>
            </a:r>
            <a:r>
              <a:rPr lang="en-US" sz="2800" i="0" u="none" strike="noStrike" dirty="0">
                <a:effectLst/>
                <a:latin typeface="Segoe UI Light" panose="020B0502040204020203" pitchFamily="34" charset="0"/>
                <a:cs typeface="Segoe UI Light" panose="020B0502040204020203" pitchFamily="34" charset="0"/>
              </a:rPr>
              <a:t>Alan Turing</a:t>
            </a:r>
            <a:r>
              <a:rPr lang="en-US" sz="2800" i="0" dirty="0">
                <a:effectLst/>
                <a:latin typeface="Segoe UI Light" panose="020B0502040204020203" pitchFamily="34" charset="0"/>
                <a:cs typeface="Segoe UI Light" panose="020B0502040204020203" pitchFamily="34" charset="0"/>
              </a:rPr>
              <a:t> </a:t>
            </a:r>
            <a:r>
              <a:rPr lang="en-US" sz="2800" i="0" dirty="0">
                <a:solidFill>
                  <a:srgbClr val="202122"/>
                </a:solidFill>
                <a:effectLst/>
                <a:latin typeface="Segoe UI Light" panose="020B0502040204020203" pitchFamily="34" charset="0"/>
                <a:cs typeface="Segoe UI Light" panose="020B0502040204020203" pitchFamily="34" charset="0"/>
              </a:rPr>
              <a:t>in 1950</a:t>
            </a:r>
          </a:p>
          <a:p>
            <a:pPr algn="just"/>
            <a:endParaRPr lang="en-US" i="0" dirty="0">
              <a:solidFill>
                <a:srgbClr val="202122"/>
              </a:solidFill>
              <a:effectLst/>
              <a:latin typeface="Segoe UI Light" panose="020B0502040204020203" pitchFamily="34" charset="0"/>
              <a:cs typeface="Segoe UI Light" panose="020B0502040204020203" pitchFamily="34" charset="0"/>
            </a:endParaRPr>
          </a:p>
          <a:p>
            <a:pPr algn="just"/>
            <a:r>
              <a:rPr lang="en-US" sz="2400" dirty="0">
                <a:latin typeface="Segoe UI Light" panose="020B0502040204020203" pitchFamily="34" charset="0"/>
                <a:cs typeface="Segoe UI Light" panose="020B0502040204020203" pitchFamily="34" charset="0"/>
              </a:rPr>
              <a:t>Fast vs. Slow?</a:t>
            </a:r>
          </a:p>
          <a:p>
            <a:pPr algn="just"/>
            <a:r>
              <a:rPr lang="en-US" sz="2400" dirty="0">
                <a:solidFill>
                  <a:srgbClr val="0000FF"/>
                </a:solidFill>
                <a:latin typeface="Segoe UI Light" panose="020B0502040204020203" pitchFamily="34" charset="0"/>
                <a:cs typeface="Segoe UI Light" panose="020B0502040204020203" pitchFamily="34" charset="0"/>
              </a:rPr>
              <a:t>Speech</a:t>
            </a:r>
            <a:r>
              <a:rPr lang="en-US" sz="2400" dirty="0">
                <a:latin typeface="Segoe UI Light" panose="020B0502040204020203" pitchFamily="34" charset="0"/>
                <a:cs typeface="Segoe UI Light" panose="020B0502040204020203" pitchFamily="34" charset="0"/>
              </a:rPr>
              <a:t> vs. </a:t>
            </a:r>
            <a:r>
              <a:rPr lang="en-US" sz="2400" dirty="0">
                <a:solidFill>
                  <a:schemeClr val="accent6">
                    <a:lumMod val="75000"/>
                  </a:schemeClr>
                </a:solidFill>
                <a:latin typeface="Segoe UI Light" panose="020B0502040204020203" pitchFamily="34" charset="0"/>
                <a:cs typeface="Segoe UI Light" panose="020B0502040204020203" pitchFamily="34" charset="0"/>
              </a:rPr>
              <a:t>Text</a:t>
            </a:r>
            <a:r>
              <a:rPr lang="en-US" sz="2400" dirty="0">
                <a:latin typeface="Segoe UI Light" panose="020B0502040204020203" pitchFamily="34" charset="0"/>
                <a:cs typeface="Segoe UI Light" panose="020B0502040204020203" pitchFamily="34" charset="0"/>
              </a:rPr>
              <a:t>?</a:t>
            </a:r>
          </a:p>
          <a:p>
            <a:pPr algn="just"/>
            <a:r>
              <a:rPr lang="en-US" sz="2400" dirty="0">
                <a:latin typeface="Segoe UI Light" panose="020B0502040204020203" pitchFamily="34" charset="0"/>
                <a:cs typeface="Segoe UI Light" panose="020B0502040204020203" pitchFamily="34" charset="0"/>
              </a:rPr>
              <a:t>Wrong vs. Right?</a:t>
            </a:r>
          </a:p>
          <a:p>
            <a:pPr algn="just"/>
            <a:r>
              <a:rPr lang="en-US" sz="2400" dirty="0">
                <a:latin typeface="Segoe UI Light" panose="020B0502040204020203" pitchFamily="34" charset="0"/>
                <a:cs typeface="Segoe UI Light" panose="020B0502040204020203" pitchFamily="34" charset="0"/>
              </a:rPr>
              <a:t>Inaccurate vs. Precise?</a:t>
            </a:r>
          </a:p>
          <a:p>
            <a:pPr algn="just"/>
            <a:endParaRPr lang="en-US" sz="2400" dirty="0">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170D0360-8DC4-466D-ACDA-E48F558B3AF7}"/>
              </a:ext>
            </a:extLst>
          </p:cNvPr>
          <p:cNvSpPr txBox="1"/>
          <p:nvPr/>
        </p:nvSpPr>
        <p:spPr>
          <a:xfrm>
            <a:off x="378957" y="5320199"/>
            <a:ext cx="7517156" cy="461665"/>
          </a:xfrm>
          <a:prstGeom prst="rect">
            <a:avLst/>
          </a:prstGeom>
          <a:noFill/>
        </p:spPr>
        <p:txBody>
          <a:bodyPr wrap="square">
            <a:spAutoFit/>
          </a:bodyPr>
          <a:lstStyle/>
          <a:p>
            <a:r>
              <a:rPr lang="en-US" sz="2400" dirty="0">
                <a:solidFill>
                  <a:srgbClr val="202122"/>
                </a:solidFill>
                <a:latin typeface="Segoe UI Light" panose="020B0502040204020203" pitchFamily="34" charset="0"/>
                <a:cs typeface="Segoe UI Light" panose="020B0502040204020203" pitchFamily="34" charset="0"/>
              </a:rPr>
              <a:t>A machine designed to generate </a:t>
            </a:r>
            <a:r>
              <a:rPr lang="en-US" sz="2400" dirty="0">
                <a:solidFill>
                  <a:srgbClr val="FF0000"/>
                </a:solidFill>
                <a:latin typeface="Segoe UI Light" panose="020B0502040204020203" pitchFamily="34" charset="0"/>
                <a:cs typeface="Segoe UI Light" panose="020B0502040204020203" pitchFamily="34" charset="0"/>
              </a:rPr>
              <a:t>human-like</a:t>
            </a:r>
            <a:r>
              <a:rPr lang="en-US" sz="2400" dirty="0">
                <a:solidFill>
                  <a:srgbClr val="202122"/>
                </a:solidFill>
                <a:latin typeface="Segoe UI Light" panose="020B0502040204020203" pitchFamily="34" charset="0"/>
                <a:cs typeface="Segoe UI Light" panose="020B0502040204020203" pitchFamily="34" charset="0"/>
              </a:rPr>
              <a:t> responses.</a:t>
            </a:r>
          </a:p>
        </p:txBody>
      </p:sp>
      <p:sp>
        <p:nvSpPr>
          <p:cNvPr id="6" name="Left Brace 5">
            <a:extLst>
              <a:ext uri="{FF2B5EF4-FFF2-40B4-BE49-F238E27FC236}">
                <a16:creationId xmlns:a16="http://schemas.microsoft.com/office/drawing/2014/main" id="{CC6CC8E2-C8E2-48C6-8F3B-CFD84EF329D5}"/>
              </a:ext>
            </a:extLst>
          </p:cNvPr>
          <p:cNvSpPr/>
          <p:nvPr/>
        </p:nvSpPr>
        <p:spPr>
          <a:xfrm rot="16200000">
            <a:off x="5975982" y="4494395"/>
            <a:ext cx="279699" cy="2786017"/>
          </a:xfrm>
          <a:prstGeom prst="leftBrace">
            <a:avLst>
              <a:gd name="adj1" fmla="val 7098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17638011-53E1-43F3-AABD-6C988C5625BE}"/>
              </a:ext>
            </a:extLst>
          </p:cNvPr>
          <p:cNvSpPr txBox="1"/>
          <p:nvPr/>
        </p:nvSpPr>
        <p:spPr>
          <a:xfrm>
            <a:off x="5517016" y="6027253"/>
            <a:ext cx="1486211" cy="369332"/>
          </a:xfrm>
          <a:prstGeom prst="rect">
            <a:avLst/>
          </a:prstGeom>
          <a:noFill/>
        </p:spPr>
        <p:txBody>
          <a:bodyPr wrap="square">
            <a:spAutoFit/>
          </a:bodyPr>
          <a:lstStyle/>
          <a:p>
            <a:pPr algn="ctr"/>
            <a:r>
              <a:rPr lang="en-US" sz="1800" i="0" dirty="0">
                <a:solidFill>
                  <a:srgbClr val="0000FF"/>
                </a:solidFill>
                <a:effectLst/>
                <a:latin typeface="Segoe UI Light" panose="020B0502040204020203" pitchFamily="34" charset="0"/>
                <a:cs typeface="Segoe UI Light" panose="020B0502040204020203" pitchFamily="34" charset="0"/>
              </a:rPr>
              <a:t>Intelligence</a:t>
            </a:r>
            <a:endParaRPr lang="en-US" dirty="0"/>
          </a:p>
        </p:txBody>
      </p:sp>
      <p:pic>
        <p:nvPicPr>
          <p:cNvPr id="3" name="Picture 2">
            <a:extLst>
              <a:ext uri="{FF2B5EF4-FFF2-40B4-BE49-F238E27FC236}">
                <a16:creationId xmlns:a16="http://schemas.microsoft.com/office/drawing/2014/main" id="{9F7356C9-64BE-4075-9828-B7456A2B94EE}"/>
              </a:ext>
            </a:extLst>
          </p:cNvPr>
          <p:cNvPicPr>
            <a:picLocks noChangeAspect="1"/>
          </p:cNvPicPr>
          <p:nvPr/>
        </p:nvPicPr>
        <p:blipFill>
          <a:blip r:embed="rId4"/>
          <a:stretch>
            <a:fillRect/>
          </a:stretch>
        </p:blipFill>
        <p:spPr>
          <a:xfrm>
            <a:off x="3364831" y="0"/>
            <a:ext cx="5462337" cy="6858000"/>
          </a:xfrm>
          <a:prstGeom prst="rect">
            <a:avLst/>
          </a:prstGeom>
        </p:spPr>
      </p:pic>
    </p:spTree>
    <p:extLst>
      <p:ext uri="{BB962C8B-B14F-4D97-AF65-F5344CB8AC3E}">
        <p14:creationId xmlns:p14="http://schemas.microsoft.com/office/powerpoint/2010/main" val="233076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ACC362-2BB3-4A2E-9442-129A15BE1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017" y="935098"/>
            <a:ext cx="6296025"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D4733-2CF8-4261-B57F-D8247A030C32}"/>
              </a:ext>
            </a:extLst>
          </p:cNvPr>
          <p:cNvSpPr txBox="1"/>
          <p:nvPr/>
        </p:nvSpPr>
        <p:spPr>
          <a:xfrm>
            <a:off x="378957" y="1366897"/>
            <a:ext cx="4889729" cy="3323987"/>
          </a:xfrm>
          <a:prstGeom prst="rect">
            <a:avLst/>
          </a:prstGeom>
          <a:noFill/>
        </p:spPr>
        <p:txBody>
          <a:bodyPr wrap="square">
            <a:spAutoFit/>
          </a:bodyPr>
          <a:lstStyle/>
          <a:p>
            <a:pPr algn="just"/>
            <a:r>
              <a:rPr lang="en-US" sz="4400" i="0" dirty="0">
                <a:solidFill>
                  <a:srgbClr val="202122"/>
                </a:solidFill>
                <a:effectLst/>
                <a:latin typeface="Segoe UI Light" panose="020B0502040204020203" pitchFamily="34" charset="0"/>
                <a:cs typeface="Segoe UI Light" panose="020B0502040204020203" pitchFamily="34" charset="0"/>
              </a:rPr>
              <a:t>The Turing Test</a:t>
            </a:r>
          </a:p>
          <a:p>
            <a:pPr algn="just"/>
            <a:r>
              <a:rPr lang="en-US" sz="2800" i="0" dirty="0">
                <a:solidFill>
                  <a:srgbClr val="202122"/>
                </a:solidFill>
                <a:effectLst/>
                <a:latin typeface="Segoe UI Light" panose="020B0502040204020203" pitchFamily="34" charset="0"/>
                <a:cs typeface="Segoe UI Light" panose="020B0502040204020203" pitchFamily="34" charset="0"/>
              </a:rPr>
              <a:t>by</a:t>
            </a:r>
            <a:r>
              <a:rPr lang="en-US" sz="2800" i="0" dirty="0">
                <a:effectLst/>
                <a:latin typeface="Segoe UI Light" panose="020B0502040204020203" pitchFamily="34" charset="0"/>
                <a:cs typeface="Segoe UI Light" panose="020B0502040204020203" pitchFamily="34" charset="0"/>
              </a:rPr>
              <a:t> </a:t>
            </a:r>
            <a:r>
              <a:rPr lang="en-US" sz="2800" i="0" u="none" strike="noStrike" dirty="0">
                <a:effectLst/>
                <a:latin typeface="Segoe UI Light" panose="020B0502040204020203" pitchFamily="34" charset="0"/>
                <a:cs typeface="Segoe UI Light" panose="020B0502040204020203" pitchFamily="34" charset="0"/>
              </a:rPr>
              <a:t>Alan Turing</a:t>
            </a:r>
            <a:r>
              <a:rPr lang="en-US" sz="2800" i="0" dirty="0">
                <a:effectLst/>
                <a:latin typeface="Segoe UI Light" panose="020B0502040204020203" pitchFamily="34" charset="0"/>
                <a:cs typeface="Segoe UI Light" panose="020B0502040204020203" pitchFamily="34" charset="0"/>
              </a:rPr>
              <a:t> </a:t>
            </a:r>
            <a:r>
              <a:rPr lang="en-US" sz="2800" i="0" dirty="0">
                <a:solidFill>
                  <a:srgbClr val="202122"/>
                </a:solidFill>
                <a:effectLst/>
                <a:latin typeface="Segoe UI Light" panose="020B0502040204020203" pitchFamily="34" charset="0"/>
                <a:cs typeface="Segoe UI Light" panose="020B0502040204020203" pitchFamily="34" charset="0"/>
              </a:rPr>
              <a:t>in 1950</a:t>
            </a:r>
          </a:p>
          <a:p>
            <a:pPr algn="just"/>
            <a:endParaRPr lang="en-US" i="0" dirty="0">
              <a:solidFill>
                <a:srgbClr val="202122"/>
              </a:solidFill>
              <a:effectLst/>
              <a:latin typeface="Segoe UI Light" panose="020B0502040204020203" pitchFamily="34" charset="0"/>
              <a:cs typeface="Segoe UI Light" panose="020B0502040204020203" pitchFamily="34" charset="0"/>
            </a:endParaRPr>
          </a:p>
          <a:p>
            <a:pPr algn="just"/>
            <a:r>
              <a:rPr lang="en-US" sz="2400" dirty="0">
                <a:solidFill>
                  <a:srgbClr val="0000FF"/>
                </a:solidFill>
                <a:latin typeface="Segoe UI Light" panose="020B0502040204020203" pitchFamily="34" charset="0"/>
                <a:cs typeface="Segoe UI Light" panose="020B0502040204020203" pitchFamily="34" charset="0"/>
              </a:rPr>
              <a:t>Audio Signals </a:t>
            </a:r>
            <a:r>
              <a:rPr lang="en-US" sz="2400" dirty="0">
                <a:latin typeface="Segoe UI Light" panose="020B0502040204020203" pitchFamily="34" charset="0"/>
                <a:cs typeface="Segoe UI Light" panose="020B0502040204020203" pitchFamily="34" charset="0"/>
              </a:rPr>
              <a:t>(Speech: Utterance) </a:t>
            </a:r>
          </a:p>
          <a:p>
            <a:pPr marL="342900" indent="-342900" algn="just">
              <a:buFontTx/>
              <a:buChar char="-"/>
            </a:pPr>
            <a:r>
              <a:rPr lang="en-US" sz="2400" dirty="0">
                <a:latin typeface="Segoe UI Light" panose="020B0502040204020203" pitchFamily="34" charset="0"/>
                <a:cs typeface="Segoe UI Light" panose="020B0502040204020203" pitchFamily="34" charset="0"/>
              </a:rPr>
              <a:t>Talking</a:t>
            </a:r>
          </a:p>
          <a:p>
            <a:pPr marL="342900" indent="-342900" algn="just">
              <a:buFontTx/>
              <a:buChar char="-"/>
            </a:pPr>
            <a:r>
              <a:rPr lang="en-US" sz="2400" dirty="0">
                <a:latin typeface="Segoe UI Light" panose="020B0502040204020203" pitchFamily="34" charset="0"/>
                <a:cs typeface="Segoe UI Light" panose="020B0502040204020203" pitchFamily="34" charset="0"/>
              </a:rPr>
              <a:t>Hearing</a:t>
            </a:r>
          </a:p>
          <a:p>
            <a:pPr algn="just"/>
            <a:endParaRPr lang="en-US" sz="2400" dirty="0">
              <a:latin typeface="Segoe UI Light" panose="020B0502040204020203" pitchFamily="34" charset="0"/>
              <a:cs typeface="Segoe UI Light" panose="020B0502040204020203" pitchFamily="34" charset="0"/>
            </a:endParaRPr>
          </a:p>
          <a:p>
            <a:pPr algn="just"/>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04737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4E3A0BB1-2239-489F-86A0-C315211AA103}"/>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p:blipFill>
        <p:spPr>
          <a:xfrm>
            <a:off x="0" y="18288"/>
            <a:ext cx="12192000" cy="6851904"/>
          </a:xfrm>
          <a:prstGeom prst="rect">
            <a:avLst/>
          </a:prstGeom>
        </p:spPr>
      </p:pic>
      <p:sp>
        <p:nvSpPr>
          <p:cNvPr id="3" name="TextBox 2">
            <a:extLst>
              <a:ext uri="{FF2B5EF4-FFF2-40B4-BE49-F238E27FC236}">
                <a16:creationId xmlns:a16="http://schemas.microsoft.com/office/drawing/2014/main" id="{D605A727-5546-4EE1-8B25-D074049E5F70}"/>
              </a:ext>
            </a:extLst>
          </p:cNvPr>
          <p:cNvSpPr txBox="1"/>
          <p:nvPr/>
        </p:nvSpPr>
        <p:spPr>
          <a:xfrm>
            <a:off x="0" y="5639086"/>
            <a:ext cx="12191999" cy="1231106"/>
          </a:xfrm>
          <a:prstGeom prst="rect">
            <a:avLst/>
          </a:prstGeom>
          <a:solidFill>
            <a:schemeClr val="tx1">
              <a:alpha val="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Segoe UI Light" panose="020B0502040204020203" pitchFamily="34" charset="0"/>
                <a:cs typeface="Segoe UI Light" panose="020B0502040204020203" pitchFamily="34" charset="0"/>
              </a:rPr>
              <a:t>Sundar Pichai, Google’s CEO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Segoe UI Light" panose="020B0502040204020203" pitchFamily="34" charset="0"/>
                <a:cs typeface="Segoe UI Light" panose="020B0502040204020203" pitchFamily="34" charset="0"/>
              </a:rPr>
              <a:t>Google Duplex: AI Assistant Calls Local Businesses To Make Appointments</a:t>
            </a:r>
          </a:p>
          <a:p>
            <a:pPr>
              <a:defRPr/>
            </a:pPr>
            <a:r>
              <a:rPr lang="en-US" dirty="0">
                <a:latin typeface="Segoe UI Light" panose="020B0502040204020203" pitchFamily="34" charset="0"/>
                <a:cs typeface="Segoe UI Light" panose="020B0502040204020203" pitchFamily="34" charset="0"/>
              </a:rPr>
              <a:t>https://www.youtube.com/watch?v=D5VN56jQMWM</a:t>
            </a:r>
          </a:p>
        </p:txBody>
      </p:sp>
    </p:spTree>
    <p:extLst>
      <p:ext uri="{BB962C8B-B14F-4D97-AF65-F5344CB8AC3E}">
        <p14:creationId xmlns:p14="http://schemas.microsoft.com/office/powerpoint/2010/main" val="89596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ACC362-2BB3-4A2E-9442-129A15BE1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017" y="935098"/>
            <a:ext cx="6296025"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D4733-2CF8-4261-B57F-D8247A030C32}"/>
              </a:ext>
            </a:extLst>
          </p:cNvPr>
          <p:cNvSpPr txBox="1"/>
          <p:nvPr/>
        </p:nvSpPr>
        <p:spPr>
          <a:xfrm>
            <a:off x="378957" y="1366897"/>
            <a:ext cx="4889729" cy="4431983"/>
          </a:xfrm>
          <a:prstGeom prst="rect">
            <a:avLst/>
          </a:prstGeom>
          <a:noFill/>
        </p:spPr>
        <p:txBody>
          <a:bodyPr wrap="square">
            <a:spAutoFit/>
          </a:bodyPr>
          <a:lstStyle/>
          <a:p>
            <a:pPr algn="just"/>
            <a:r>
              <a:rPr lang="en-US" sz="4400" i="0" dirty="0">
                <a:solidFill>
                  <a:srgbClr val="202122"/>
                </a:solidFill>
                <a:effectLst/>
                <a:latin typeface="Segoe UI Light" panose="020B0502040204020203" pitchFamily="34" charset="0"/>
                <a:cs typeface="Segoe UI Light" panose="020B0502040204020203" pitchFamily="34" charset="0"/>
              </a:rPr>
              <a:t>The Turing Test</a:t>
            </a:r>
          </a:p>
          <a:p>
            <a:pPr algn="just"/>
            <a:r>
              <a:rPr lang="en-US" sz="2800" i="0" dirty="0">
                <a:solidFill>
                  <a:srgbClr val="202122"/>
                </a:solidFill>
                <a:effectLst/>
                <a:latin typeface="Segoe UI Light" panose="020B0502040204020203" pitchFamily="34" charset="0"/>
                <a:cs typeface="Segoe UI Light" panose="020B0502040204020203" pitchFamily="34" charset="0"/>
              </a:rPr>
              <a:t>by </a:t>
            </a:r>
            <a:r>
              <a:rPr lang="en-US" sz="2800" i="0" u="none" strike="noStrike" dirty="0">
                <a:effectLst/>
                <a:latin typeface="Segoe UI Light" panose="020B0502040204020203" pitchFamily="34" charset="0"/>
                <a:cs typeface="Segoe UI Light" panose="020B0502040204020203" pitchFamily="34" charset="0"/>
              </a:rPr>
              <a:t>Alan Turing</a:t>
            </a:r>
            <a:r>
              <a:rPr lang="en-US" sz="2800" i="0" dirty="0">
                <a:effectLst/>
                <a:latin typeface="Segoe UI Light" panose="020B0502040204020203" pitchFamily="34" charset="0"/>
                <a:cs typeface="Segoe UI Light" panose="020B0502040204020203" pitchFamily="34" charset="0"/>
              </a:rPr>
              <a:t> </a:t>
            </a:r>
            <a:r>
              <a:rPr lang="en-US" sz="2800" i="0" dirty="0">
                <a:solidFill>
                  <a:srgbClr val="202122"/>
                </a:solidFill>
                <a:effectLst/>
                <a:latin typeface="Segoe UI Light" panose="020B0502040204020203" pitchFamily="34" charset="0"/>
                <a:cs typeface="Segoe UI Light" panose="020B0502040204020203" pitchFamily="34" charset="0"/>
              </a:rPr>
              <a:t>in 1950</a:t>
            </a:r>
          </a:p>
          <a:p>
            <a:pPr algn="just"/>
            <a:endParaRPr lang="en-US" i="0" dirty="0">
              <a:solidFill>
                <a:srgbClr val="202122"/>
              </a:solidFill>
              <a:effectLst/>
              <a:latin typeface="Segoe UI Light" panose="020B0502040204020203" pitchFamily="34" charset="0"/>
              <a:cs typeface="Segoe UI Light" panose="020B0502040204020203" pitchFamily="34" charset="0"/>
            </a:endParaRPr>
          </a:p>
          <a:p>
            <a:pPr algn="just"/>
            <a:r>
              <a:rPr lang="en-US" sz="2400" dirty="0">
                <a:latin typeface="Segoe UI Light" panose="020B0502040204020203" pitchFamily="34" charset="0"/>
                <a:cs typeface="Segoe UI Light" panose="020B0502040204020203" pitchFamily="34" charset="0"/>
              </a:rPr>
              <a:t>Audio Signals </a:t>
            </a:r>
          </a:p>
          <a:p>
            <a:pPr marL="342900" indent="-342900" algn="just">
              <a:buFontTx/>
              <a:buChar char="-"/>
            </a:pPr>
            <a:r>
              <a:rPr lang="en-US" sz="2400" dirty="0">
                <a:latin typeface="Segoe UI Light" panose="020B0502040204020203" pitchFamily="34" charset="0"/>
                <a:cs typeface="Segoe UI Light" panose="020B0502040204020203" pitchFamily="34" charset="0"/>
              </a:rPr>
              <a:t>Talking</a:t>
            </a:r>
          </a:p>
          <a:p>
            <a:pPr marL="342900" indent="-342900" algn="just">
              <a:buFontTx/>
              <a:buChar char="-"/>
            </a:pPr>
            <a:r>
              <a:rPr lang="en-US" sz="2400" dirty="0">
                <a:latin typeface="Segoe UI Light" panose="020B0502040204020203" pitchFamily="34" charset="0"/>
                <a:cs typeface="Segoe UI Light" panose="020B0502040204020203" pitchFamily="34" charset="0"/>
              </a:rPr>
              <a:t>Hearing</a:t>
            </a:r>
          </a:p>
          <a:p>
            <a:pPr algn="just"/>
            <a:endParaRPr lang="en-US" sz="2400" dirty="0">
              <a:latin typeface="Segoe UI Light" panose="020B0502040204020203" pitchFamily="34" charset="0"/>
              <a:cs typeface="Segoe UI Light" panose="020B0502040204020203" pitchFamily="34" charset="0"/>
            </a:endParaRPr>
          </a:p>
          <a:p>
            <a:pPr algn="just"/>
            <a:r>
              <a:rPr lang="en-US" sz="2400" dirty="0">
                <a:solidFill>
                  <a:srgbClr val="0000FF"/>
                </a:solidFill>
                <a:latin typeface="Segoe UI Light" panose="020B0502040204020203" pitchFamily="34" charset="0"/>
                <a:cs typeface="Segoe UI Light" panose="020B0502040204020203" pitchFamily="34" charset="0"/>
              </a:rPr>
              <a:t>Visual Signals</a:t>
            </a:r>
          </a:p>
          <a:p>
            <a:pPr marL="342900" indent="-342900" algn="just">
              <a:buFontTx/>
              <a:buChar char="-"/>
            </a:pPr>
            <a:r>
              <a:rPr lang="en-US" sz="2400" dirty="0">
                <a:latin typeface="Segoe UI Light" panose="020B0502040204020203" pitchFamily="34" charset="0"/>
                <a:cs typeface="Segoe UI Light" panose="020B0502040204020203" pitchFamily="34" charset="0"/>
              </a:rPr>
              <a:t>Emotion</a:t>
            </a:r>
          </a:p>
          <a:p>
            <a:pPr marL="342900" indent="-342900" algn="just">
              <a:buFontTx/>
              <a:buChar char="-"/>
            </a:pPr>
            <a:r>
              <a:rPr lang="en-US" sz="2400" dirty="0">
                <a:latin typeface="Segoe UI Light" panose="020B0502040204020203" pitchFamily="34" charset="0"/>
                <a:cs typeface="Segoe UI Light" panose="020B0502040204020203" pitchFamily="34" charset="0"/>
              </a:rPr>
              <a:t>Gesture (Body Language)</a:t>
            </a:r>
          </a:p>
          <a:p>
            <a:pPr algn="just"/>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74653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Tree>
    <p:extLst>
      <p:ext uri="{BB962C8B-B14F-4D97-AF65-F5344CB8AC3E}">
        <p14:creationId xmlns:p14="http://schemas.microsoft.com/office/powerpoint/2010/main" val="2190771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a:hlinkClick r:id="" action="ppaction://media"/>
            <a:extLst>
              <a:ext uri="{FF2B5EF4-FFF2-40B4-BE49-F238E27FC236}">
                <a16:creationId xmlns:a16="http://schemas.microsoft.com/office/drawing/2014/main" id="{DBB08301-9C75-4AA2-A9C4-12644BF4E918}"/>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p:blipFill>
        <p:spPr>
          <a:xfrm>
            <a:off x="0" y="15240"/>
            <a:ext cx="12192000" cy="6858000"/>
          </a:xfrm>
          <a:prstGeom prst="rect">
            <a:avLst/>
          </a:prstGeom>
        </p:spPr>
      </p:pic>
      <p:sp>
        <p:nvSpPr>
          <p:cNvPr id="6" name="TextBox 5">
            <a:extLst>
              <a:ext uri="{FF2B5EF4-FFF2-40B4-BE49-F238E27FC236}">
                <a16:creationId xmlns:a16="http://schemas.microsoft.com/office/drawing/2014/main" id="{F7431F47-EE4F-4119-A5AF-22D79FBE3A3C}"/>
              </a:ext>
            </a:extLst>
          </p:cNvPr>
          <p:cNvSpPr txBox="1"/>
          <p:nvPr/>
        </p:nvSpPr>
        <p:spPr>
          <a:xfrm>
            <a:off x="0" y="6042243"/>
            <a:ext cx="8700654" cy="830997"/>
          </a:xfrm>
          <a:prstGeom prst="rect">
            <a:avLst/>
          </a:prstGeom>
          <a:solidFill>
            <a:schemeClr val="tx1">
              <a:alpha val="54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Segoe UI Light" panose="020B0502040204020203" pitchFamily="34" charset="0"/>
                <a:cs typeface="Segoe UI Light" panose="020B0502040204020203" pitchFamily="34" charset="0"/>
              </a:rPr>
              <a:t>2001: A Space Odyssey (1968) - HAL Reads Lips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Segoe UI Light" panose="020B0502040204020203" pitchFamily="34" charset="0"/>
                <a:cs typeface="Segoe UI Light" panose="020B0502040204020203" pitchFamily="34" charset="0"/>
              </a:rPr>
              <a:t>https://www.youtube.com/watch?v=XDO8OYnmkNY</a:t>
            </a:r>
          </a:p>
        </p:txBody>
      </p:sp>
    </p:spTree>
    <p:extLst>
      <p:ext uri="{BB962C8B-B14F-4D97-AF65-F5344CB8AC3E}">
        <p14:creationId xmlns:p14="http://schemas.microsoft.com/office/powerpoint/2010/main" val="211513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DACC362-2BB3-4A2E-9442-129A15BE1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017" y="935098"/>
            <a:ext cx="6296025" cy="480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2D4733-2CF8-4261-B57F-D8247A030C32}"/>
              </a:ext>
            </a:extLst>
          </p:cNvPr>
          <p:cNvSpPr txBox="1"/>
          <p:nvPr/>
        </p:nvSpPr>
        <p:spPr>
          <a:xfrm>
            <a:off x="378957" y="1366897"/>
            <a:ext cx="4889729" cy="4801314"/>
          </a:xfrm>
          <a:prstGeom prst="rect">
            <a:avLst/>
          </a:prstGeom>
          <a:noFill/>
        </p:spPr>
        <p:txBody>
          <a:bodyPr wrap="square">
            <a:spAutoFit/>
          </a:bodyPr>
          <a:lstStyle/>
          <a:p>
            <a:pPr algn="just"/>
            <a:r>
              <a:rPr lang="en-US" sz="4400" i="0" dirty="0">
                <a:solidFill>
                  <a:srgbClr val="202122"/>
                </a:solidFill>
                <a:effectLst/>
                <a:latin typeface="Segoe UI Light" panose="020B0502040204020203" pitchFamily="34" charset="0"/>
                <a:cs typeface="Segoe UI Light" panose="020B0502040204020203" pitchFamily="34" charset="0"/>
              </a:rPr>
              <a:t>The Turing Test</a:t>
            </a:r>
          </a:p>
          <a:p>
            <a:pPr algn="just"/>
            <a:r>
              <a:rPr lang="en-US" sz="2800" i="0" dirty="0">
                <a:solidFill>
                  <a:srgbClr val="202122"/>
                </a:solidFill>
                <a:effectLst/>
                <a:latin typeface="Segoe UI Light" panose="020B0502040204020203" pitchFamily="34" charset="0"/>
                <a:cs typeface="Segoe UI Light" panose="020B0502040204020203" pitchFamily="34" charset="0"/>
              </a:rPr>
              <a:t>by </a:t>
            </a:r>
            <a:r>
              <a:rPr lang="en-US" sz="2800" i="0" u="none" strike="noStrike" dirty="0">
                <a:solidFill>
                  <a:srgbClr val="0B0080"/>
                </a:solidFill>
                <a:effectLst/>
                <a:latin typeface="Segoe UI Light" panose="020B0502040204020203" pitchFamily="34" charset="0"/>
                <a:cs typeface="Segoe UI Light" panose="020B0502040204020203" pitchFamily="34" charset="0"/>
              </a:rPr>
              <a:t>Alan Turing</a:t>
            </a:r>
            <a:r>
              <a:rPr lang="en-US" sz="2800" i="0" dirty="0">
                <a:solidFill>
                  <a:srgbClr val="202122"/>
                </a:solidFill>
                <a:effectLst/>
                <a:latin typeface="Segoe UI Light" panose="020B0502040204020203" pitchFamily="34" charset="0"/>
                <a:cs typeface="Segoe UI Light" panose="020B0502040204020203" pitchFamily="34" charset="0"/>
              </a:rPr>
              <a:t> in 1950</a:t>
            </a:r>
          </a:p>
          <a:p>
            <a:pPr algn="just"/>
            <a:endParaRPr lang="en-US" i="0" dirty="0">
              <a:solidFill>
                <a:srgbClr val="202122"/>
              </a:solidFill>
              <a:effectLst/>
              <a:latin typeface="Segoe UI Light" panose="020B0502040204020203" pitchFamily="34" charset="0"/>
              <a:cs typeface="Segoe UI Light" panose="020B0502040204020203" pitchFamily="34" charset="0"/>
            </a:endParaRPr>
          </a:p>
          <a:p>
            <a:pPr algn="just"/>
            <a:r>
              <a:rPr lang="en-US" sz="2400" dirty="0">
                <a:latin typeface="Segoe UI Light" panose="020B0502040204020203" pitchFamily="34" charset="0"/>
                <a:cs typeface="Segoe UI Light" panose="020B0502040204020203" pitchFamily="34" charset="0"/>
              </a:rPr>
              <a:t>Audio Signals </a:t>
            </a:r>
          </a:p>
          <a:p>
            <a:pPr marL="342900" indent="-342900" algn="just">
              <a:buFontTx/>
              <a:buChar char="-"/>
            </a:pPr>
            <a:r>
              <a:rPr lang="en-US" sz="2400" dirty="0">
                <a:latin typeface="Segoe UI Light" panose="020B0502040204020203" pitchFamily="34" charset="0"/>
                <a:cs typeface="Segoe UI Light" panose="020B0502040204020203" pitchFamily="34" charset="0"/>
              </a:rPr>
              <a:t>Talking</a:t>
            </a:r>
          </a:p>
          <a:p>
            <a:pPr marL="342900" indent="-342900" algn="just">
              <a:buFontTx/>
              <a:buChar char="-"/>
            </a:pPr>
            <a:r>
              <a:rPr lang="en-US" sz="2400" dirty="0">
                <a:latin typeface="Segoe UI Light" panose="020B0502040204020203" pitchFamily="34" charset="0"/>
                <a:cs typeface="Segoe UI Light" panose="020B0502040204020203" pitchFamily="34" charset="0"/>
              </a:rPr>
              <a:t>Hearing</a:t>
            </a:r>
          </a:p>
          <a:p>
            <a:pPr algn="just"/>
            <a:endParaRPr lang="en-US" sz="2400" dirty="0">
              <a:latin typeface="Segoe UI Light" panose="020B0502040204020203" pitchFamily="34" charset="0"/>
              <a:cs typeface="Segoe UI Light" panose="020B0502040204020203" pitchFamily="34" charset="0"/>
            </a:endParaRPr>
          </a:p>
          <a:p>
            <a:pPr algn="just"/>
            <a:r>
              <a:rPr lang="en-US" sz="2400" dirty="0">
                <a:latin typeface="Segoe UI Light" panose="020B0502040204020203" pitchFamily="34" charset="0"/>
                <a:cs typeface="Segoe UI Light" panose="020B0502040204020203" pitchFamily="34" charset="0"/>
              </a:rPr>
              <a:t>Visual Signals</a:t>
            </a:r>
          </a:p>
          <a:p>
            <a:pPr marL="342900" indent="-342900" algn="just">
              <a:buFontTx/>
              <a:buChar char="-"/>
            </a:pPr>
            <a:r>
              <a:rPr lang="en-US" sz="2400" dirty="0">
                <a:latin typeface="Segoe UI Light" panose="020B0502040204020203" pitchFamily="34" charset="0"/>
                <a:cs typeface="Segoe UI Light" panose="020B0502040204020203" pitchFamily="34" charset="0"/>
              </a:rPr>
              <a:t>Emotion</a:t>
            </a:r>
          </a:p>
          <a:p>
            <a:pPr marL="342900" indent="-342900" algn="just">
              <a:buFontTx/>
              <a:buChar char="-"/>
            </a:pPr>
            <a:r>
              <a:rPr lang="en-US" sz="2400" dirty="0">
                <a:latin typeface="Segoe UI Light" panose="020B0502040204020203" pitchFamily="34" charset="0"/>
                <a:cs typeface="Segoe UI Light" panose="020B0502040204020203" pitchFamily="34" charset="0"/>
              </a:rPr>
              <a:t>Gesture (Body Language)</a:t>
            </a:r>
          </a:p>
          <a:p>
            <a:pPr marL="342900" indent="-342900" algn="just">
              <a:buFontTx/>
              <a:buChar char="-"/>
            </a:pPr>
            <a:r>
              <a:rPr lang="en-US" sz="2400" dirty="0">
                <a:solidFill>
                  <a:srgbClr val="0000FF"/>
                </a:solidFill>
                <a:latin typeface="Segoe UI Light" panose="020B0502040204020203" pitchFamily="34" charset="0"/>
                <a:cs typeface="Segoe UI Light" panose="020B0502040204020203" pitchFamily="34" charset="0"/>
              </a:rPr>
              <a:t>Lips Reading</a:t>
            </a:r>
          </a:p>
          <a:p>
            <a:pPr algn="just"/>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56057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E1D0B7-A3C6-45B7-9C30-905B8C5AF6FE}"/>
              </a:ext>
            </a:extLst>
          </p:cNvPr>
          <p:cNvPicPr>
            <a:picLocks noChangeAspect="1"/>
          </p:cNvPicPr>
          <p:nvPr/>
        </p:nvPicPr>
        <p:blipFill>
          <a:blip r:embed="rId3"/>
          <a:stretch>
            <a:fillRect/>
          </a:stretch>
        </p:blipFill>
        <p:spPr>
          <a:xfrm>
            <a:off x="-231073" y="0"/>
            <a:ext cx="12966380" cy="6857999"/>
          </a:xfrm>
          <a:prstGeom prst="rect">
            <a:avLst/>
          </a:prstGeom>
        </p:spPr>
      </p:pic>
      <p:sp>
        <p:nvSpPr>
          <p:cNvPr id="4" name="TextBox 3">
            <a:extLst>
              <a:ext uri="{FF2B5EF4-FFF2-40B4-BE49-F238E27FC236}">
                <a16:creationId xmlns:a16="http://schemas.microsoft.com/office/drawing/2014/main" id="{C22FD010-4FC2-45B0-B924-588E60443194}"/>
              </a:ext>
            </a:extLst>
          </p:cNvPr>
          <p:cNvSpPr txBox="1"/>
          <p:nvPr/>
        </p:nvSpPr>
        <p:spPr>
          <a:xfrm>
            <a:off x="1661552" y="6396334"/>
            <a:ext cx="10530448" cy="461665"/>
          </a:xfrm>
          <a:prstGeom prst="rect">
            <a:avLst/>
          </a:prstGeom>
          <a:solidFill>
            <a:schemeClr val="tx1">
              <a:alpha val="64000"/>
            </a:schemeClr>
          </a:solidFill>
        </p:spPr>
        <p:txBody>
          <a:bodyPr wrap="square">
            <a:spAutoFit/>
          </a:bodyPr>
          <a:lstStyle/>
          <a:p>
            <a:pPr algn="r"/>
            <a:r>
              <a:rPr lang="en-US" sz="2400" dirty="0">
                <a:solidFill>
                  <a:schemeClr val="bg1"/>
                </a:solidFill>
                <a:latin typeface="Segoe UI Light (Headings)"/>
              </a:rPr>
              <a:t>The Bonnie Situation, Pulp Fiction (1994), Quentin Tarantino</a:t>
            </a:r>
          </a:p>
        </p:txBody>
      </p:sp>
    </p:spTree>
    <p:extLst>
      <p:ext uri="{BB962C8B-B14F-4D97-AF65-F5344CB8AC3E}">
        <p14:creationId xmlns:p14="http://schemas.microsoft.com/office/powerpoint/2010/main" val="60368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9F577FFD-F83F-4744-AEF8-AE02EB6244C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753957"/>
            <a:ext cx="12192000" cy="176905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spc="0" normalizeH="0" baseline="0" noProof="0" dirty="0">
                <a:ln>
                  <a:noFill/>
                </a:ln>
                <a:solidFill>
                  <a:schemeClr val="bg1"/>
                </a:solidFill>
                <a:effectLst/>
                <a:uLnTx/>
                <a:uFillTx/>
                <a:latin typeface="Segoe UI Light (Headings)"/>
                <a:ea typeface="+mn-ea"/>
                <a:cs typeface="+mn-cs"/>
              </a:rPr>
              <a:t>Emulate vs. Exceed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spc="0" normalizeH="0" baseline="0" noProof="0" dirty="0">
                <a:ln>
                  <a:noFill/>
                </a:ln>
                <a:solidFill>
                  <a:schemeClr val="bg1"/>
                </a:solidFill>
                <a:effectLst/>
                <a:uLnTx/>
                <a:uFillTx/>
                <a:latin typeface="Segoe UI Light (Headings)"/>
                <a:ea typeface="+mn-ea"/>
                <a:cs typeface="+mn-cs"/>
              </a:rPr>
              <a:t>the full range of human </a:t>
            </a:r>
            <a:r>
              <a:rPr kumimoji="0" lang="en-US" sz="3600" b="0" i="0" u="none" strike="noStrike" kern="1200" spc="0" normalizeH="0" baseline="0" noProof="0" dirty="0">
                <a:ln>
                  <a:noFill/>
                </a:ln>
                <a:solidFill>
                  <a:srgbClr val="FFFF00"/>
                </a:solidFill>
                <a:effectLst/>
                <a:uLnTx/>
                <a:uFillTx/>
                <a:latin typeface="Segoe UI Light (Headings)"/>
                <a:ea typeface="+mn-ea"/>
                <a:cs typeface="+mn-cs"/>
              </a:rPr>
              <a:t>communication</a:t>
            </a:r>
            <a:endParaRPr kumimoji="0" lang="en-CA" sz="3600" b="0" i="0" u="none" strike="noStrike" kern="1200" spc="0" normalizeH="0" baseline="0" noProof="0" dirty="0">
              <a:ln>
                <a:noFill/>
              </a:ln>
              <a:solidFill>
                <a:srgbClr val="FFFF00"/>
              </a:solidFill>
              <a:effectLst/>
              <a:uLnTx/>
              <a:uFillTx/>
              <a:latin typeface="Segoe UI Light (Headings)"/>
              <a:ea typeface="+mn-ea"/>
              <a:cs typeface="+mn-c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81F0EB49-3892-4AB5-9413-68756C2E807F}"/>
              </a:ext>
            </a:extLst>
          </p:cNvPr>
          <p:cNvSpPr txBox="1"/>
          <p:nvPr/>
        </p:nvSpPr>
        <p:spPr>
          <a:xfrm>
            <a:off x="0" y="5006149"/>
            <a:ext cx="12191980" cy="461665"/>
          </a:xfrm>
          <a:prstGeom prst="rect">
            <a:avLst/>
          </a:prstGeom>
          <a:solidFill>
            <a:schemeClr val="tx1">
              <a:alpha val="74000"/>
            </a:schemeClr>
          </a:solidFill>
        </p:spPr>
        <p:txBody>
          <a:bodyPr wrap="square">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human-like responses = </a:t>
            </a:r>
            <a:r>
              <a:rPr lang="en-US" sz="2400" i="0" dirty="0">
                <a:solidFill>
                  <a:schemeClr val="bg1"/>
                </a:solidFill>
                <a:effectLst/>
                <a:latin typeface="Segoe UI Light" panose="020B0502040204020203" pitchFamily="34" charset="0"/>
                <a:cs typeface="Segoe UI Light" panose="020B0502040204020203" pitchFamily="34" charset="0"/>
              </a:rPr>
              <a:t>intelligence</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69210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DB39D24B-8CB1-4C35-AD1D-929FC2A4C6C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C29EFD6B-4DDA-41B6-8960-18AACCBABF16}"/>
              </a:ext>
            </a:extLst>
          </p:cNvPr>
          <p:cNvSpPr txBox="1"/>
          <p:nvPr/>
        </p:nvSpPr>
        <p:spPr>
          <a:xfrm>
            <a:off x="0" y="3077013"/>
            <a:ext cx="12192000" cy="1446550"/>
          </a:xfrm>
          <a:prstGeom prst="rect">
            <a:avLst/>
          </a:prstGeom>
          <a:solidFill>
            <a:schemeClr val="tx1"/>
          </a:solid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i="1" dirty="0">
                <a:solidFill>
                  <a:srgbClr val="FFFF00"/>
                </a:solidFill>
                <a:latin typeface="Segoe UI Light" panose="020B0502040204020203" pitchFamily="34" charset="0"/>
                <a:cs typeface="Segoe UI Light" panose="020B0502040204020203" pitchFamily="34" charset="0"/>
              </a:rPr>
              <a:t>Natural</a:t>
            </a:r>
            <a:r>
              <a:rPr lang="en-US" sz="4400" dirty="0">
                <a:solidFill>
                  <a:schemeClr val="bg1"/>
                </a:solidFill>
                <a:latin typeface="Segoe UI Light" panose="020B0502040204020203" pitchFamily="34" charset="0"/>
                <a:cs typeface="Segoe UI Light" panose="020B0502040204020203" pitchFamily="34" charset="0"/>
              </a:rPr>
              <a:t> Language Communication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Light" panose="020B0502040204020203" pitchFamily="34" charset="0"/>
                <a:cs typeface="Segoe UI Light" panose="020B0502040204020203" pitchFamily="34" charset="0"/>
              </a:rPr>
              <a:t>Speech, Text, Emotion, …</a:t>
            </a:r>
          </a:p>
        </p:txBody>
      </p:sp>
      <p:cxnSp>
        <p:nvCxnSpPr>
          <p:cNvPr id="3" name="Straight Connector 2">
            <a:extLst>
              <a:ext uri="{FF2B5EF4-FFF2-40B4-BE49-F238E27FC236}">
                <a16:creationId xmlns:a16="http://schemas.microsoft.com/office/drawing/2014/main" id="{67B417A0-F5D2-4980-A6E3-F0B911B1B2F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630BCDBD-80C4-460C-8A9C-E8C268EC7541}"/>
              </a:ext>
            </a:extLst>
          </p:cNvPr>
          <p:cNvSpPr txBox="1"/>
          <p:nvPr/>
        </p:nvSpPr>
        <p:spPr>
          <a:xfrm>
            <a:off x="1" y="5006149"/>
            <a:ext cx="12192000" cy="461665"/>
          </a:xfrm>
          <a:prstGeom prst="rect">
            <a:avLst/>
          </a:prstGeom>
          <a:solidFill>
            <a:schemeClr val="tx1"/>
          </a:solidFill>
        </p:spPr>
        <p:txBody>
          <a:bodyPr wrap="square">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Dialog:</a:t>
            </a:r>
            <a:r>
              <a:rPr lang="en-US" sz="2400" dirty="0">
                <a:solidFill>
                  <a:srgbClr val="202122"/>
                </a:solidFill>
                <a:latin typeface="Segoe UI Light" panose="020B0502040204020203" pitchFamily="34" charset="0"/>
                <a:cs typeface="Segoe UI Light" panose="020B0502040204020203" pitchFamily="34" charset="0"/>
              </a:rPr>
              <a:t> </a:t>
            </a:r>
            <a:r>
              <a:rPr lang="en-US" sz="2400" dirty="0">
                <a:solidFill>
                  <a:schemeClr val="bg1"/>
                </a:solidFill>
                <a:latin typeface="Segoe UI Light" panose="020B0502040204020203" pitchFamily="34" charset="0"/>
                <a:cs typeface="Segoe UI Light" panose="020B0502040204020203" pitchFamily="34" charset="0"/>
              </a:rPr>
              <a:t>Understand and Respond</a:t>
            </a:r>
          </a:p>
        </p:txBody>
      </p:sp>
    </p:spTree>
    <p:extLst>
      <p:ext uri="{BB962C8B-B14F-4D97-AF65-F5344CB8AC3E}">
        <p14:creationId xmlns:p14="http://schemas.microsoft.com/office/powerpoint/2010/main" val="62263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9F577FFD-F83F-4744-AEF8-AE02EB6244C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2753957"/>
            <a:ext cx="12192000" cy="1769051"/>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spc="0" normalizeH="0" baseline="0" noProof="0" dirty="0">
                <a:ln>
                  <a:noFill/>
                </a:ln>
                <a:solidFill>
                  <a:schemeClr val="bg1"/>
                </a:solidFill>
                <a:effectLst/>
                <a:uLnTx/>
                <a:uFillTx/>
                <a:latin typeface="Segoe UI Light (Headings)"/>
                <a:ea typeface="+mn-ea"/>
                <a:cs typeface="+mn-cs"/>
              </a:rPr>
              <a:t>Emulate vs. Exceed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spc="0" normalizeH="0" baseline="0" noProof="0" dirty="0">
                <a:ln>
                  <a:noFill/>
                </a:ln>
                <a:solidFill>
                  <a:schemeClr val="bg1"/>
                </a:solidFill>
                <a:effectLst/>
                <a:uLnTx/>
                <a:uFillTx/>
                <a:latin typeface="Segoe UI Light (Headings)"/>
                <a:ea typeface="+mn-ea"/>
                <a:cs typeface="+mn-cs"/>
              </a:rPr>
              <a:t>the full range of human </a:t>
            </a:r>
            <a:r>
              <a:rPr kumimoji="0" lang="en-US" sz="3600" b="0" i="0" u="none" strike="noStrike" kern="1200" spc="0" normalizeH="0" baseline="0" noProof="0" dirty="0">
                <a:ln>
                  <a:noFill/>
                </a:ln>
                <a:solidFill>
                  <a:srgbClr val="FFFF00"/>
                </a:solidFill>
                <a:effectLst/>
                <a:uLnTx/>
                <a:uFillTx/>
                <a:latin typeface="Segoe UI Light (Headings)"/>
                <a:ea typeface="+mn-ea"/>
                <a:cs typeface="+mn-cs"/>
              </a:rPr>
              <a:t>cognition!</a:t>
            </a:r>
            <a:endParaRPr kumimoji="0" lang="en-CA" sz="3600" b="0" i="0" u="none" strike="noStrike" kern="1200" spc="0" normalizeH="0" baseline="0" noProof="0" dirty="0">
              <a:ln>
                <a:noFill/>
              </a:ln>
              <a:solidFill>
                <a:srgbClr val="FFFF00"/>
              </a:solidFill>
              <a:effectLst/>
              <a:uLnTx/>
              <a:uFillTx/>
              <a:latin typeface="Segoe UI Light (Headings)"/>
              <a:ea typeface="+mn-ea"/>
              <a:cs typeface="+mn-c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81F0EB49-3892-4AB5-9413-68756C2E807F}"/>
              </a:ext>
            </a:extLst>
          </p:cNvPr>
          <p:cNvSpPr txBox="1"/>
          <p:nvPr/>
        </p:nvSpPr>
        <p:spPr>
          <a:xfrm>
            <a:off x="0" y="5006149"/>
            <a:ext cx="12191980" cy="461665"/>
          </a:xfrm>
          <a:prstGeom prst="rect">
            <a:avLst/>
          </a:prstGeom>
          <a:solidFill>
            <a:schemeClr val="tx1">
              <a:alpha val="74000"/>
            </a:schemeClr>
          </a:solidFill>
        </p:spPr>
        <p:txBody>
          <a:bodyPr wrap="square">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human-like responses = </a:t>
            </a:r>
            <a:r>
              <a:rPr lang="en-US" sz="2400" i="0" dirty="0">
                <a:solidFill>
                  <a:schemeClr val="bg1"/>
                </a:solidFill>
                <a:effectLst/>
                <a:latin typeface="Segoe UI Light" panose="020B0502040204020203" pitchFamily="34" charset="0"/>
                <a:cs typeface="Segoe UI Light" panose="020B0502040204020203" pitchFamily="34" charset="0"/>
              </a:rPr>
              <a:t>intelligence</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4479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14FF5704-AB36-4565-A36B-08FBA54EBE42}"/>
              </a:ext>
            </a:extLst>
          </p:cNvPr>
          <p:cNvPicPr>
            <a:picLocks noRot="1" noChangeAspect="1"/>
          </p:cNvPicPr>
          <p:nvPr>
            <a:videoFile r:link="rId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4439" y="0"/>
            <a:ext cx="12545122" cy="6858000"/>
          </a:xfrm>
          <a:prstGeom prst="rect">
            <a:avLst/>
          </a:prstGeom>
        </p:spPr>
      </p:pic>
      <p:sp>
        <p:nvSpPr>
          <p:cNvPr id="6" name="TextBox 5">
            <a:extLst>
              <a:ext uri="{FF2B5EF4-FFF2-40B4-BE49-F238E27FC236}">
                <a16:creationId xmlns:a16="http://schemas.microsoft.com/office/drawing/2014/main" id="{503DC31A-E90A-441F-ACEE-FC7FB4FFCB7C}"/>
              </a:ext>
            </a:extLst>
          </p:cNvPr>
          <p:cNvSpPr txBox="1"/>
          <p:nvPr/>
        </p:nvSpPr>
        <p:spPr>
          <a:xfrm>
            <a:off x="0" y="6057781"/>
            <a:ext cx="8700654" cy="800219"/>
          </a:xfrm>
          <a:prstGeom prst="rect">
            <a:avLst/>
          </a:prstGeom>
          <a:solidFill>
            <a:schemeClr val="tx1">
              <a:alpha val="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Segoe UI Light" panose="020B0502040204020203" pitchFamily="34" charset="0"/>
                <a:cs typeface="Segoe UI Light" panose="020B0502040204020203" pitchFamily="34" charset="0"/>
              </a:rPr>
              <a:t>2001: A Space Odyssey (1968) – HAL: I'm Sorry, Dave!</a:t>
            </a:r>
          </a:p>
          <a:p>
            <a:pPr>
              <a:defRPr/>
            </a:pPr>
            <a:r>
              <a:rPr lang="en-US" dirty="0">
                <a:solidFill>
                  <a:schemeClr val="bg1"/>
                </a:solidFill>
                <a:latin typeface="Segoe UI Light" panose="020B0502040204020203" pitchFamily="34" charset="0"/>
                <a:cs typeface="Segoe UI Light" panose="020B0502040204020203" pitchFamily="34" charset="0"/>
              </a:rPr>
              <a:t>https://www.youtube.com/watch?v=Wy4EfdnMZ5g</a:t>
            </a:r>
          </a:p>
        </p:txBody>
      </p:sp>
    </p:spTree>
    <p:extLst>
      <p:ext uri="{BB962C8B-B14F-4D97-AF65-F5344CB8AC3E}">
        <p14:creationId xmlns:p14="http://schemas.microsoft.com/office/powerpoint/2010/main" val="171030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A60F4-8F02-470D-8449-9F4FC469A09C}"/>
              </a:ext>
            </a:extLst>
          </p:cNvPr>
          <p:cNvPicPr>
            <a:picLocks noChangeAspect="1"/>
          </p:cNvPicPr>
          <p:nvPr/>
        </p:nvPicPr>
        <p:blipFill rotWithShape="1">
          <a:blip r:embed="rId2"/>
          <a:srcRect b="57092"/>
          <a:stretch/>
        </p:blipFill>
        <p:spPr>
          <a:xfrm>
            <a:off x="0" y="-1"/>
            <a:ext cx="12168394" cy="5400339"/>
          </a:xfrm>
          <a:prstGeom prst="rect">
            <a:avLst/>
          </a:prstGeom>
        </p:spPr>
      </p:pic>
      <p:sp>
        <p:nvSpPr>
          <p:cNvPr id="3" name="TextBox 2">
            <a:extLst>
              <a:ext uri="{FF2B5EF4-FFF2-40B4-BE49-F238E27FC236}">
                <a16:creationId xmlns:a16="http://schemas.microsoft.com/office/drawing/2014/main" id="{E6198B51-C286-4019-BEDF-1E0D7D99BF9D}"/>
              </a:ext>
            </a:extLst>
          </p:cNvPr>
          <p:cNvSpPr txBox="1"/>
          <p:nvPr/>
        </p:nvSpPr>
        <p:spPr>
          <a:xfrm>
            <a:off x="0" y="5042118"/>
            <a:ext cx="12192000" cy="1815882"/>
          </a:xfrm>
          <a:prstGeom prst="rect">
            <a:avLst/>
          </a:prstGeom>
          <a:solidFill>
            <a:srgbClr val="FFC000"/>
          </a:solidFill>
        </p:spPr>
        <p:txBody>
          <a:bodyPr wrap="square">
            <a:spAutoFit/>
          </a:bodyPr>
          <a:lstStyle/>
          <a:p>
            <a:pPr algn="l"/>
            <a:r>
              <a:rPr lang="en-US" sz="2800" b="0" i="0" u="none" strike="noStrike" baseline="0" dirty="0">
                <a:latin typeface="Segoe UI Light" panose="020B0502040204020203" pitchFamily="34" charset="0"/>
                <a:cs typeface="Segoe UI Light" panose="020B0502040204020203" pitchFamily="34" charset="0"/>
              </a:rPr>
              <a:t>Despite its many practical applications, language is perhaps number </a:t>
            </a:r>
            <a:r>
              <a:rPr lang="en-US" sz="2800" b="0" i="0" u="none" strike="noStrike" baseline="0" dirty="0">
                <a:highlight>
                  <a:srgbClr val="FFFF00"/>
                </a:highlight>
                <a:latin typeface="Segoe UI Light" panose="020B0502040204020203" pitchFamily="34" charset="0"/>
                <a:cs typeface="Segoe UI Light" panose="020B0502040204020203" pitchFamily="34" charset="0"/>
              </a:rPr>
              <a:t>300</a:t>
            </a:r>
            <a:r>
              <a:rPr lang="en-US" sz="2800" b="0" i="0" u="none" strike="noStrike" baseline="0" dirty="0">
                <a:latin typeface="Segoe UI Light" panose="020B0502040204020203" pitchFamily="34" charset="0"/>
                <a:cs typeface="Segoe UI Light" panose="020B0502040204020203" pitchFamily="34" charset="0"/>
              </a:rPr>
              <a:t> in the priority list for AI research. </a:t>
            </a:r>
            <a:r>
              <a:rPr lang="en-US" sz="2800" dirty="0">
                <a:latin typeface="Segoe UI Light" panose="020B0502040204020203" pitchFamily="34" charset="0"/>
                <a:cs typeface="Segoe UI Light" panose="020B0502040204020203" pitchFamily="34" charset="0"/>
              </a:rPr>
              <a:t>I</a:t>
            </a:r>
            <a:r>
              <a:rPr lang="en-US" sz="2800" b="0" i="0" u="none" strike="noStrike" baseline="0" dirty="0">
                <a:latin typeface="Segoe UI Light" panose="020B0502040204020203" pitchFamily="34" charset="0"/>
                <a:cs typeface="Segoe UI Light" panose="020B0502040204020203" pitchFamily="34" charset="0"/>
              </a:rPr>
              <a:t>t would be a great achievement if AI could attain the capabilities of an </a:t>
            </a:r>
            <a:r>
              <a:rPr lang="en-US" sz="2800" b="0" i="0" u="none" strike="noStrike" baseline="0" dirty="0">
                <a:highlight>
                  <a:srgbClr val="FFFF00"/>
                </a:highlight>
                <a:latin typeface="Segoe UI Light" panose="020B0502040204020203" pitchFamily="34" charset="0"/>
                <a:cs typeface="Segoe UI Light" panose="020B0502040204020203" pitchFamily="34" charset="0"/>
              </a:rPr>
              <a:t>orangutan</a:t>
            </a:r>
            <a:r>
              <a:rPr lang="en-US" sz="2800" b="0" i="0" u="none" strike="noStrike" baseline="0" dirty="0">
                <a:latin typeface="Segoe UI Light" panose="020B0502040204020203" pitchFamily="34" charset="0"/>
                <a:cs typeface="Segoe UI Light" panose="020B0502040204020203" pitchFamily="34" charset="0"/>
              </a:rPr>
              <a:t>, which do not include language!</a:t>
            </a:r>
          </a:p>
          <a:p>
            <a:r>
              <a:rPr lang="en-US" sz="2800" dirty="0">
                <a:latin typeface="Segoe UI Light" panose="020B0502040204020203" pitchFamily="34" charset="0"/>
                <a:cs typeface="Segoe UI Light" panose="020B0502040204020203" pitchFamily="34" charset="0"/>
              </a:rPr>
              <a:t>- </a:t>
            </a:r>
            <a:r>
              <a:rPr lang="en-US" sz="2800" b="0" i="0" u="none" strike="noStrike" baseline="0" dirty="0">
                <a:latin typeface="Segoe UI Light" panose="020B0502040204020203" pitchFamily="34" charset="0"/>
                <a:cs typeface="Segoe UI Light" panose="020B0502040204020203" pitchFamily="34" charset="0"/>
              </a:rPr>
              <a:t>Yann </a:t>
            </a:r>
            <a:r>
              <a:rPr lang="en-US" sz="2800" b="0" i="0" u="none" strike="noStrike" baseline="0" dirty="0" err="1">
                <a:latin typeface="Segoe UI Light" panose="020B0502040204020203" pitchFamily="34" charset="0"/>
                <a:cs typeface="Segoe UI Light" panose="020B0502040204020203" pitchFamily="34" charset="0"/>
              </a:rPr>
              <a:t>LeCun</a:t>
            </a:r>
            <a:r>
              <a:rPr lang="en-US" sz="2800" b="0" i="0" u="none" strike="noStrike" baseline="0" dirty="0">
                <a:latin typeface="Segoe UI Light" panose="020B0502040204020203" pitchFamily="34" charset="0"/>
                <a:cs typeface="Segoe UI Light" panose="020B0502040204020203" pitchFamily="34" charset="0"/>
              </a:rPr>
              <a:t> (computer vision researcher)</a:t>
            </a:r>
          </a:p>
        </p:txBody>
      </p:sp>
    </p:spTree>
    <p:extLst>
      <p:ext uri="{BB962C8B-B14F-4D97-AF65-F5344CB8AC3E}">
        <p14:creationId xmlns:p14="http://schemas.microsoft.com/office/powerpoint/2010/main" val="520584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4713B-137A-4BA1-AEDE-B2B02A6CCF9C}"/>
              </a:ext>
            </a:extLst>
          </p:cNvPr>
          <p:cNvPicPr>
            <a:picLocks noChangeAspect="1"/>
          </p:cNvPicPr>
          <p:nvPr/>
        </p:nvPicPr>
        <p:blipFill rotWithShape="1">
          <a:blip r:embed="rId2"/>
          <a:srcRect t="58267" b="51"/>
          <a:stretch/>
        </p:blipFill>
        <p:spPr>
          <a:xfrm>
            <a:off x="0" y="634701"/>
            <a:ext cx="12226786" cy="5271247"/>
          </a:xfrm>
          <a:prstGeom prst="rect">
            <a:avLst/>
          </a:prstGeom>
        </p:spPr>
      </p:pic>
    </p:spTree>
    <p:extLst>
      <p:ext uri="{BB962C8B-B14F-4D97-AF65-F5344CB8AC3E}">
        <p14:creationId xmlns:p14="http://schemas.microsoft.com/office/powerpoint/2010/main" val="1418877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5C204670-1380-49D5-BB71-035BB297C21E}"/>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p:blipFill>
        <p:spPr>
          <a:xfrm>
            <a:off x="0" y="0"/>
            <a:ext cx="12192000" cy="7008367"/>
          </a:xfrm>
          <a:prstGeom prst="rect">
            <a:avLst/>
          </a:prstGeom>
        </p:spPr>
      </p:pic>
      <p:sp>
        <p:nvSpPr>
          <p:cNvPr id="5" name="TextBox 4">
            <a:extLst>
              <a:ext uri="{FF2B5EF4-FFF2-40B4-BE49-F238E27FC236}">
                <a16:creationId xmlns:a16="http://schemas.microsoft.com/office/drawing/2014/main" id="{E5735A22-E2D2-4247-AB13-32B427534E81}"/>
              </a:ext>
            </a:extLst>
          </p:cNvPr>
          <p:cNvSpPr txBox="1"/>
          <p:nvPr/>
        </p:nvSpPr>
        <p:spPr>
          <a:xfrm>
            <a:off x="0" y="6362036"/>
            <a:ext cx="12192000"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Light" panose="020B0502040204020203" pitchFamily="34" charset="0"/>
                <a:cs typeface="Segoe UI Light" panose="020B0502040204020203" pitchFamily="34" charset="0"/>
              </a:rPr>
              <a:t>Handle is Boston Dynamics' newest design. It can jump four feet in the air and zip around at nine miles per hour.</a:t>
            </a:r>
          </a:p>
          <a:p>
            <a:pPr>
              <a:defRPr/>
            </a:pPr>
            <a:r>
              <a:rPr lang="en-US" dirty="0">
                <a:latin typeface="Segoe UI Light" panose="020B0502040204020203" pitchFamily="34" charset="0"/>
                <a:cs typeface="Segoe UI Light" panose="020B0502040204020203" pitchFamily="34" charset="0"/>
              </a:rPr>
              <a:t>https://www.youtube.com/watch?v=7h8mX9ZMs7g</a:t>
            </a:r>
          </a:p>
        </p:txBody>
      </p:sp>
    </p:spTree>
    <p:extLst>
      <p:ext uri="{BB962C8B-B14F-4D97-AF65-F5344CB8AC3E}">
        <p14:creationId xmlns:p14="http://schemas.microsoft.com/office/powerpoint/2010/main" val="117044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DE87E-0B70-4C47-A7E5-B017681DA02C}"/>
              </a:ext>
            </a:extLst>
          </p:cNvPr>
          <p:cNvPicPr>
            <a:picLocks noChangeAspect="1"/>
          </p:cNvPicPr>
          <p:nvPr/>
        </p:nvPicPr>
        <p:blipFill rotWithShape="1">
          <a:blip r:embed="rId3"/>
          <a:srcRect l="12505" r="11050"/>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EE515E1-85D4-4882-9C29-03F115C70DD7}"/>
              </a:ext>
            </a:extLst>
          </p:cNvPr>
          <p:cNvSpPr txBox="1"/>
          <p:nvPr/>
        </p:nvSpPr>
        <p:spPr>
          <a:xfrm>
            <a:off x="2893787" y="6295944"/>
            <a:ext cx="9298193" cy="461665"/>
          </a:xfrm>
          <a:prstGeom prst="rect">
            <a:avLst/>
          </a:prstGeom>
          <a:solidFill>
            <a:schemeClr val="tx1">
              <a:alpha val="78000"/>
            </a:schemeClr>
          </a:solidFill>
        </p:spPr>
        <p:txBody>
          <a:bodyPr wrap="square">
            <a:spAutoFit/>
          </a:bodyPr>
          <a:lstStyle/>
          <a:p>
            <a:pPr algn="r"/>
            <a:r>
              <a:rPr lang="en-US" sz="2400" dirty="0">
                <a:solidFill>
                  <a:schemeClr val="bg1"/>
                </a:solidFill>
                <a:latin typeface="Segoe UI Light (Headings)"/>
              </a:rPr>
              <a:t>- The Matrix (1999), Lana &amp; Lilly Wachowski</a:t>
            </a:r>
          </a:p>
        </p:txBody>
      </p:sp>
    </p:spTree>
    <p:extLst>
      <p:ext uri="{BB962C8B-B14F-4D97-AF65-F5344CB8AC3E}">
        <p14:creationId xmlns:p14="http://schemas.microsoft.com/office/powerpoint/2010/main" val="2333409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E09F6680-8F8A-46B4-84B3-33B400BF394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3614569"/>
            <a:ext cx="12192000" cy="90843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spc="0" normalizeH="0" baseline="0" noProof="0" dirty="0">
                <a:ln>
                  <a:noFill/>
                </a:ln>
                <a:solidFill>
                  <a:schemeClr val="bg1"/>
                </a:solidFill>
                <a:effectLst/>
                <a:uLnTx/>
                <a:uFillTx/>
                <a:latin typeface="Segoe UI Light (Headings)"/>
                <a:ea typeface="+mn-ea"/>
                <a:cs typeface="+mn-cs"/>
              </a:rPr>
              <a:t>Research Priorities for Artificial Intelligence </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039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46F4D2-7389-4E1E-98F7-0ED2736AE19A}"/>
              </a:ext>
            </a:extLst>
          </p:cNvPr>
          <p:cNvPicPr>
            <a:picLocks noChangeAspect="1"/>
          </p:cNvPicPr>
          <p:nvPr/>
        </p:nvPicPr>
        <p:blipFill>
          <a:blip r:embed="rId2"/>
          <a:stretch>
            <a:fillRect/>
          </a:stretch>
        </p:blipFill>
        <p:spPr>
          <a:xfrm>
            <a:off x="0" y="-10159"/>
            <a:ext cx="12192000" cy="6868160"/>
          </a:xfrm>
          <a:prstGeom prst="rect">
            <a:avLst/>
          </a:prstGeom>
        </p:spPr>
      </p:pic>
    </p:spTree>
    <p:extLst>
      <p:ext uri="{BB962C8B-B14F-4D97-AF65-F5344CB8AC3E}">
        <p14:creationId xmlns:p14="http://schemas.microsoft.com/office/powerpoint/2010/main" val="3068742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E1D0B7-A3C6-45B7-9C30-905B8C5AF6FE}"/>
              </a:ext>
            </a:extLst>
          </p:cNvPr>
          <p:cNvPicPr>
            <a:picLocks noChangeAspect="1"/>
          </p:cNvPicPr>
          <p:nvPr/>
        </p:nvPicPr>
        <p:blipFill>
          <a:blip r:embed="rId3"/>
          <a:stretch>
            <a:fillRect/>
          </a:stretch>
        </p:blipFill>
        <p:spPr>
          <a:xfrm>
            <a:off x="-231073" y="0"/>
            <a:ext cx="12966380" cy="6857999"/>
          </a:xfrm>
          <a:prstGeom prst="rect">
            <a:avLst/>
          </a:prstGeom>
        </p:spPr>
      </p:pic>
      <p:sp>
        <p:nvSpPr>
          <p:cNvPr id="6" name="Rectangle 5">
            <a:extLst>
              <a:ext uri="{FF2B5EF4-FFF2-40B4-BE49-F238E27FC236}">
                <a16:creationId xmlns:a16="http://schemas.microsoft.com/office/drawing/2014/main" id="{14EF4D79-D5D1-4DF6-9B0D-D6C590164AED}"/>
              </a:ext>
            </a:extLst>
          </p:cNvPr>
          <p:cNvSpPr/>
          <p:nvPr/>
        </p:nvSpPr>
        <p:spPr>
          <a:xfrm>
            <a:off x="6096000" y="0"/>
            <a:ext cx="6096000" cy="6858000"/>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chemeClr val="bg1"/>
                </a:solidFill>
                <a:latin typeface="Segoe UI Light (Headings)"/>
              </a:rPr>
              <a:t>Lec01A</a:t>
            </a:r>
          </a:p>
          <a:p>
            <a:pPr algn="ctr"/>
            <a:r>
              <a:rPr lang="en-CA" sz="4400" dirty="0">
                <a:solidFill>
                  <a:schemeClr val="bg1"/>
                </a:solidFill>
                <a:latin typeface="Segoe UI Light (Headings)"/>
              </a:rPr>
              <a:t>11:30am-12:45pm</a:t>
            </a:r>
          </a:p>
          <a:p>
            <a:pPr algn="ctr"/>
            <a:r>
              <a:rPr lang="en-CA" sz="4400" dirty="0">
                <a:solidFill>
                  <a:schemeClr val="bg1"/>
                </a:solidFill>
                <a:latin typeface="Segoe UI Light (Headings)"/>
              </a:rPr>
              <a:t>Why NLP?</a:t>
            </a:r>
          </a:p>
        </p:txBody>
      </p:sp>
      <p:sp>
        <p:nvSpPr>
          <p:cNvPr id="7" name="Rectangle 6">
            <a:extLst>
              <a:ext uri="{FF2B5EF4-FFF2-40B4-BE49-F238E27FC236}">
                <a16:creationId xmlns:a16="http://schemas.microsoft.com/office/drawing/2014/main" id="{D3523B2C-CCE4-424A-9B13-2A6FBC9BA301}"/>
              </a:ext>
            </a:extLst>
          </p:cNvPr>
          <p:cNvSpPr/>
          <p:nvPr/>
        </p:nvSpPr>
        <p:spPr>
          <a:xfrm>
            <a:off x="6096000" y="2368084"/>
            <a:ext cx="6096000" cy="584775"/>
          </a:xfrm>
          <a:prstGeom prst="rect">
            <a:avLst/>
          </a:prstGeom>
          <a:solidFill>
            <a:schemeClr val="tx1">
              <a:alpha val="0"/>
            </a:schemeClr>
          </a:solidFill>
        </p:spPr>
        <p:txBody>
          <a:bodyPr wrap="square">
            <a:spAutoFit/>
          </a:bodyPr>
          <a:lstStyle/>
          <a:p>
            <a:pPr algn="ctr"/>
            <a:endParaRPr lang="en-CA" sz="3200" dirty="0">
              <a:solidFill>
                <a:schemeClr val="bg1"/>
              </a:solidFill>
              <a:latin typeface="Segoe UI Light (Headings)"/>
            </a:endParaRPr>
          </a:p>
        </p:txBody>
      </p:sp>
    </p:spTree>
    <p:extLst>
      <p:ext uri="{BB962C8B-B14F-4D97-AF65-F5344CB8AC3E}">
        <p14:creationId xmlns:p14="http://schemas.microsoft.com/office/powerpoint/2010/main" val="2467268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2400" b="1" kern="0" dirty="0">
                <a:solidFill>
                  <a:srgbClr val="000000"/>
                </a:solidFill>
                <a:latin typeface="PT Sans"/>
                <a:ea typeface="PT Sans"/>
                <a:cs typeface="PT Sans"/>
                <a:sym typeface="PT Sans"/>
              </a:rPr>
              <a:t>About the authors</a:t>
            </a:r>
            <a:endParaRPr sz="2400" b="1" kern="0" dirty="0">
              <a:solidFill>
                <a:srgbClr val="000000"/>
              </a:solidFill>
              <a:latin typeface="PT Sans"/>
              <a:ea typeface="PT Sans"/>
              <a:cs typeface="PT Sans"/>
              <a:sym typeface="PT Sans"/>
            </a:endParaRPr>
          </a:p>
        </p:txBody>
      </p:sp>
      <p:sp>
        <p:nvSpPr>
          <p:cNvPr id="127" name="Google Shape;127;p29"/>
          <p:cNvSpPr txBox="1"/>
          <p:nvPr/>
        </p:nvSpPr>
        <p:spPr>
          <a:xfrm>
            <a:off x="1035524" y="4240467"/>
            <a:ext cx="4915200" cy="2155200"/>
          </a:xfrm>
          <a:prstGeom prst="rect">
            <a:avLst/>
          </a:prstGeom>
          <a:noFill/>
          <a:ln>
            <a:noFill/>
          </a:ln>
        </p:spPr>
        <p:txBody>
          <a:bodyPr spcFirstLastPara="1" wrap="square" lIns="121900" tIns="121900" rIns="121900" bIns="121900" anchor="ctr" anchorCtr="0">
            <a:noAutofit/>
          </a:bodyPr>
          <a:lstStyle/>
          <a:p>
            <a:pPr algn="just" defTabSz="1219170">
              <a:buClr>
                <a:srgbClr val="000000"/>
              </a:buClr>
            </a:pPr>
            <a:r>
              <a:rPr lang="en" sz="1600" kern="0" dirty="0">
                <a:solidFill>
                  <a:srgbClr val="000000"/>
                </a:solidFill>
                <a:latin typeface="PT Sans"/>
                <a:ea typeface="PT Sans"/>
                <a:cs typeface="PT Sans"/>
                <a:sym typeface="PT Sans"/>
              </a:rPr>
              <a:t>Nathan is the General Partner of </a:t>
            </a:r>
            <a:r>
              <a:rPr lang="en" sz="1600" b="1" kern="0" dirty="0">
                <a:solidFill>
                  <a:srgbClr val="000000"/>
                </a:solidFill>
                <a:latin typeface="PT Sans"/>
                <a:ea typeface="PT Sans"/>
                <a:cs typeface="PT Sans"/>
                <a:sym typeface="PT Sans"/>
              </a:rPr>
              <a:t>Air Street Capital</a:t>
            </a:r>
            <a:r>
              <a:rPr lang="en" sz="1600" kern="0" dirty="0">
                <a:solidFill>
                  <a:srgbClr val="000000"/>
                </a:solidFill>
                <a:latin typeface="PT Sans"/>
                <a:ea typeface="PT Sans"/>
                <a:cs typeface="PT Sans"/>
                <a:sym typeface="PT Sans"/>
              </a:rPr>
              <a:t>, a venture capital firm investing in AI-first technology and life science companies. He founded RAAIS and London.AI, which connect AI practitioners from large companies, startups and academia, and the RAAIS Foundation that funds open-source AI projects. He studied biology at Williams College and earned a PhD from Cambridge in cancer research. </a:t>
            </a:r>
            <a:endParaRPr sz="1600" kern="0" dirty="0">
              <a:solidFill>
                <a:srgbClr val="000000"/>
              </a:solidFill>
              <a:latin typeface="PT Sans"/>
              <a:ea typeface="PT Sans"/>
              <a:cs typeface="PT Sans"/>
              <a:sym typeface="PT Sans"/>
            </a:endParaRPr>
          </a:p>
        </p:txBody>
      </p:sp>
      <p:pic>
        <p:nvPicPr>
          <p:cNvPr id="128" name="Google Shape;128;p29"/>
          <p:cNvPicPr preferRelativeResize="0"/>
          <p:nvPr/>
        </p:nvPicPr>
        <p:blipFill rotWithShape="1">
          <a:blip r:embed="rId3">
            <a:alphaModFix/>
          </a:blip>
          <a:srcRect l="23102" t="11062" r="14272" b="38237"/>
          <a:stretch/>
        </p:blipFill>
        <p:spPr>
          <a:xfrm>
            <a:off x="2546306" y="1491633"/>
            <a:ext cx="1893637" cy="2286667"/>
          </a:xfrm>
          <a:prstGeom prst="rect">
            <a:avLst/>
          </a:prstGeom>
          <a:noFill/>
          <a:ln>
            <a:noFill/>
          </a:ln>
        </p:spPr>
      </p:pic>
      <p:sp>
        <p:nvSpPr>
          <p:cNvPr id="129" name="Google Shape;129;p29"/>
          <p:cNvSpPr txBox="1"/>
          <p:nvPr/>
        </p:nvSpPr>
        <p:spPr>
          <a:xfrm>
            <a:off x="2141124" y="3758067"/>
            <a:ext cx="2704000" cy="584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buSzPts val="1100"/>
            </a:pPr>
            <a:r>
              <a:rPr lang="en" sz="2400" b="1" kern="0" dirty="0">
                <a:solidFill>
                  <a:srgbClr val="000000"/>
                </a:solidFill>
                <a:latin typeface="PT Sans"/>
                <a:ea typeface="PT Sans"/>
                <a:cs typeface="PT Sans"/>
                <a:sym typeface="PT Sans"/>
              </a:rPr>
              <a:t>Nathan Benaich</a:t>
            </a:r>
            <a:endParaRPr sz="2400" b="1" kern="0" dirty="0">
              <a:solidFill>
                <a:srgbClr val="000000"/>
              </a:solidFill>
              <a:latin typeface="PT Sans"/>
              <a:ea typeface="PT Sans"/>
              <a:cs typeface="PT Sans"/>
              <a:sym typeface="PT Sans"/>
            </a:endParaRPr>
          </a:p>
        </p:txBody>
      </p:sp>
      <p:pic>
        <p:nvPicPr>
          <p:cNvPr id="130" name="Google Shape;130;p29"/>
          <p:cNvPicPr preferRelativeResize="0"/>
          <p:nvPr/>
        </p:nvPicPr>
        <p:blipFill rotWithShape="1">
          <a:blip r:embed="rId4">
            <a:alphaModFix/>
          </a:blip>
          <a:srcRect l="5482" r="11701"/>
          <a:stretch/>
        </p:blipFill>
        <p:spPr>
          <a:xfrm>
            <a:off x="7752059" y="1491639"/>
            <a:ext cx="1893635" cy="2286660"/>
          </a:xfrm>
          <a:prstGeom prst="rect">
            <a:avLst/>
          </a:prstGeom>
          <a:noFill/>
          <a:ln>
            <a:noFill/>
          </a:ln>
        </p:spPr>
      </p:pic>
      <p:sp>
        <p:nvSpPr>
          <p:cNvPr id="131" name="Google Shape;131;p29"/>
          <p:cNvSpPr txBox="1"/>
          <p:nvPr/>
        </p:nvSpPr>
        <p:spPr>
          <a:xfrm>
            <a:off x="7505076" y="3758067"/>
            <a:ext cx="2387600" cy="584000"/>
          </a:xfrm>
          <a:prstGeom prst="rect">
            <a:avLst/>
          </a:prstGeom>
          <a:noFill/>
          <a:ln>
            <a:noFill/>
          </a:ln>
        </p:spPr>
        <p:txBody>
          <a:bodyPr spcFirstLastPara="1" wrap="square" lIns="121900" tIns="121900" rIns="121900" bIns="121900" anchor="t" anchorCtr="0">
            <a:noAutofit/>
          </a:bodyPr>
          <a:lstStyle/>
          <a:p>
            <a:pPr algn="ctr" defTabSz="1219170">
              <a:lnSpc>
                <a:spcPct val="115000"/>
              </a:lnSpc>
              <a:buClr>
                <a:srgbClr val="000000"/>
              </a:buClr>
              <a:buSzPts val="1100"/>
            </a:pPr>
            <a:r>
              <a:rPr lang="en" sz="2400" b="1" kern="0" dirty="0">
                <a:solidFill>
                  <a:srgbClr val="000000"/>
                </a:solidFill>
                <a:latin typeface="PT Sans"/>
                <a:ea typeface="PT Sans"/>
                <a:cs typeface="PT Sans"/>
                <a:sym typeface="PT Sans"/>
              </a:rPr>
              <a:t>Ian Hogarth </a:t>
            </a:r>
            <a:endParaRPr sz="2400" b="1" kern="0" dirty="0">
              <a:solidFill>
                <a:srgbClr val="000000"/>
              </a:solidFill>
              <a:latin typeface="PT Sans"/>
              <a:ea typeface="PT Sans"/>
              <a:cs typeface="PT Sans"/>
              <a:sym typeface="PT Sans"/>
            </a:endParaRPr>
          </a:p>
        </p:txBody>
      </p:sp>
      <p:sp>
        <p:nvSpPr>
          <p:cNvPr id="132" name="Google Shape;132;p29"/>
          <p:cNvSpPr txBox="1"/>
          <p:nvPr/>
        </p:nvSpPr>
        <p:spPr>
          <a:xfrm>
            <a:off x="6241267" y="4240467"/>
            <a:ext cx="4915200" cy="2155200"/>
          </a:xfrm>
          <a:prstGeom prst="rect">
            <a:avLst/>
          </a:prstGeom>
          <a:noFill/>
          <a:ln>
            <a:noFill/>
          </a:ln>
        </p:spPr>
        <p:txBody>
          <a:bodyPr spcFirstLastPara="1" wrap="square" lIns="121900" tIns="121900" rIns="121900" bIns="121900" anchor="ctr" anchorCtr="0">
            <a:noAutofit/>
          </a:bodyPr>
          <a:lstStyle/>
          <a:p>
            <a:pPr algn="just" defTabSz="1219170">
              <a:buClr>
                <a:srgbClr val="000000"/>
              </a:buClr>
            </a:pPr>
            <a:r>
              <a:rPr lang="en" sz="1600" kern="0" dirty="0">
                <a:solidFill>
                  <a:srgbClr val="000000"/>
                </a:solidFill>
                <a:latin typeface="PT Sans"/>
                <a:ea typeface="PT Sans"/>
                <a:cs typeface="PT Sans"/>
                <a:sym typeface="PT Sans"/>
              </a:rPr>
              <a:t>Ian is an </a:t>
            </a:r>
            <a:r>
              <a:rPr lang="en" sz="1600" b="1" kern="0" dirty="0">
                <a:solidFill>
                  <a:srgbClr val="000000"/>
                </a:solidFill>
                <a:latin typeface="PT Sans"/>
                <a:ea typeface="PT Sans"/>
                <a:cs typeface="PT Sans"/>
                <a:sym typeface="PT Sans"/>
              </a:rPr>
              <a:t>angel investor</a:t>
            </a:r>
            <a:r>
              <a:rPr lang="en" sz="1600" kern="0" dirty="0">
                <a:solidFill>
                  <a:srgbClr val="000000"/>
                </a:solidFill>
                <a:latin typeface="PT Sans"/>
                <a:ea typeface="PT Sans"/>
                <a:cs typeface="PT Sans"/>
                <a:sym typeface="PT Sans"/>
              </a:rPr>
              <a:t> in 60+ startups. He is a Visiting Professor at UCL working with Professor Mariana Mazzucato. Ian was co-founder and CEO of Songkick, the concert service used by 17M music fans each month. He studied engineering at Cambridge where his Masters project was a computer vision system to classify breast cancer biopsy images. He is the Chair of Phasecraft, a quantum software company.  </a:t>
            </a:r>
            <a:endParaRPr sz="1600" kern="0" dirty="0">
              <a:solidFill>
                <a:srgbClr val="000000"/>
              </a:solidFill>
              <a:latin typeface="Arial"/>
              <a:cs typeface="Arial"/>
              <a:sym typeface="Arial"/>
            </a:endParaRPr>
          </a:p>
        </p:txBody>
      </p:sp>
      <p:sp>
        <p:nvSpPr>
          <p:cNvPr id="133" name="Google Shape;133;p29"/>
          <p:cNvSpPr txBox="1"/>
          <p:nvPr/>
        </p:nvSpPr>
        <p:spPr>
          <a:xfrm>
            <a:off x="9645694" y="6273300"/>
            <a:ext cx="2529273"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dirty="0">
                <a:solidFill>
                  <a:srgbClr val="000000"/>
                </a:solidFill>
                <a:latin typeface="PT Sans"/>
                <a:ea typeface="PT Sans"/>
                <a:cs typeface="PT Sans"/>
                <a:sym typeface="PT Sans"/>
              </a:rPr>
              <a:t>stateof.ai 2020</a:t>
            </a:r>
            <a:endParaRPr sz="2400" b="1" kern="0" dirty="0">
              <a:solidFill>
                <a:srgbClr val="000000"/>
              </a:solidFill>
              <a:latin typeface="PT Sans"/>
              <a:ea typeface="PT Sans"/>
              <a:cs typeface="PT Sans"/>
              <a:sym typeface="PT Sans"/>
            </a:endParaRPr>
          </a:p>
        </p:txBody>
      </p:sp>
      <p:sp>
        <p:nvSpPr>
          <p:cNvPr id="134" name="Google Shape;134;p29"/>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 name="Google Shape;135;p29"/>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dirty="0">
                <a:solidFill>
                  <a:srgbClr val="FFFFFF"/>
                </a:solidFill>
                <a:latin typeface="PT Sans"/>
                <a:ea typeface="PT Sans"/>
                <a:cs typeface="PT Sans"/>
                <a:sym typeface="PT Sans"/>
              </a:rPr>
              <a:t> </a:t>
            </a:r>
            <a:r>
              <a:rPr lang="en" sz="2267" b="1" kern="0" dirty="0">
                <a:solidFill>
                  <a:srgbClr val="FFFFFF"/>
                </a:solidFill>
                <a:latin typeface="PT Sans"/>
                <a:ea typeface="PT Sans"/>
                <a:cs typeface="PT Sans"/>
                <a:sym typeface="PT Sans"/>
              </a:rPr>
              <a:t>Introduction</a:t>
            </a:r>
            <a:r>
              <a:rPr lang="en" sz="2267" kern="0" dirty="0">
                <a:solidFill>
                  <a:srgbClr val="FFFFFF"/>
                </a:solidFill>
                <a:latin typeface="PT Sans"/>
                <a:ea typeface="PT Sans"/>
                <a:cs typeface="PT Sans"/>
                <a:sym typeface="PT Sans"/>
              </a:rPr>
              <a:t> </a:t>
            </a:r>
            <a:r>
              <a:rPr lang="en" sz="2267" kern="0" dirty="0">
                <a:solidFill>
                  <a:srgbClr val="A4C2F4"/>
                </a:solidFill>
                <a:latin typeface="PT Sans"/>
                <a:ea typeface="PT Sans"/>
                <a:cs typeface="PT Sans"/>
                <a:sym typeface="PT Sans"/>
              </a:rPr>
              <a:t>| Research | Talent | Industry | Politics | Predictions</a:t>
            </a:r>
            <a:endParaRPr sz="2267" kern="0" dirty="0">
              <a:solidFill>
                <a:srgbClr val="A4C2F4"/>
              </a:solidFill>
              <a:latin typeface="PT Sans"/>
              <a:ea typeface="PT Sans"/>
              <a:cs typeface="PT Sans"/>
              <a:sym typeface="PT Sans"/>
            </a:endParaRPr>
          </a:p>
        </p:txBody>
      </p:sp>
      <p:sp>
        <p:nvSpPr>
          <p:cNvPr id="136" name="Google Shape;136;p29"/>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a:t>
            </a:r>
            <a:endParaRPr sz="2267" b="1" kern="0">
              <a:solidFill>
                <a:srgbClr val="FFFFFF"/>
              </a:solidFill>
              <a:latin typeface="PT Sans"/>
              <a:ea typeface="PT Sans"/>
              <a:cs typeface="PT Sans"/>
              <a:sym typeface="P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2"/>
          <p:cNvSpPr txBox="1"/>
          <p:nvPr/>
        </p:nvSpPr>
        <p:spPr>
          <a:xfrm>
            <a:off x="118833" y="1449833"/>
            <a:ext cx="11954400" cy="534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    Huge models, large companies and massive training costs dominate the hottest area of AI today, NLP.</a:t>
            </a:r>
            <a:endParaRPr sz="2400" dirty="0">
              <a:latin typeface="PT Sans"/>
              <a:ea typeface="PT Sans"/>
              <a:cs typeface="PT Sans"/>
              <a:sym typeface="PT Sans"/>
            </a:endParaRPr>
          </a:p>
        </p:txBody>
      </p:sp>
      <p:sp>
        <p:nvSpPr>
          <p:cNvPr id="329" name="Google Shape;329;p42"/>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Language models: Welcome to the Billion Parameter club</a:t>
            </a:r>
            <a:endParaRPr sz="2400" b="1" dirty="0">
              <a:latin typeface="PT Sans"/>
              <a:ea typeface="PT Sans"/>
              <a:cs typeface="PT Sans"/>
              <a:sym typeface="PT Sans"/>
            </a:endParaRPr>
          </a:p>
        </p:txBody>
      </p:sp>
      <p:sp>
        <p:nvSpPr>
          <p:cNvPr id="330" name="Google Shape;330;p42"/>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grpSp>
        <p:nvGrpSpPr>
          <p:cNvPr id="331" name="Google Shape;331;p42"/>
          <p:cNvGrpSpPr/>
          <p:nvPr/>
        </p:nvGrpSpPr>
        <p:grpSpPr>
          <a:xfrm>
            <a:off x="1710922" y="2362569"/>
            <a:ext cx="8318449" cy="3809132"/>
            <a:chOff x="1171675" y="1430825"/>
            <a:chExt cx="6356050" cy="3293899"/>
          </a:xfrm>
        </p:grpSpPr>
        <p:pic>
          <p:nvPicPr>
            <p:cNvPr id="332" name="Google Shape;332;p42"/>
            <p:cNvPicPr preferRelativeResize="0"/>
            <p:nvPr/>
          </p:nvPicPr>
          <p:blipFill rotWithShape="1">
            <a:blip r:embed="rId3">
              <a:alphaModFix/>
            </a:blip>
            <a:srcRect l="10849" b="10825"/>
            <a:stretch/>
          </p:blipFill>
          <p:spPr>
            <a:xfrm>
              <a:off x="1171675" y="1430825"/>
              <a:ext cx="6187198" cy="3293899"/>
            </a:xfrm>
            <a:prstGeom prst="rect">
              <a:avLst/>
            </a:prstGeom>
            <a:noFill/>
            <a:ln>
              <a:noFill/>
            </a:ln>
          </p:spPr>
        </p:pic>
        <p:sp>
          <p:nvSpPr>
            <p:cNvPr id="333" name="Google Shape;333;p42"/>
            <p:cNvSpPr/>
            <p:nvPr/>
          </p:nvSpPr>
          <p:spPr>
            <a:xfrm>
              <a:off x="1318025" y="1540375"/>
              <a:ext cx="4059900" cy="2433900"/>
            </a:xfrm>
            <a:prstGeom prst="rect">
              <a:avLst/>
            </a:prstGeom>
            <a:solidFill>
              <a:srgbClr val="EEEEEE">
                <a:alpha val="56980"/>
              </a:srgbClr>
            </a:solidFill>
            <a:ln>
              <a:noFill/>
            </a:ln>
          </p:spPr>
          <p:txBody>
            <a:bodyPr spcFirstLastPara="1" wrap="square" lIns="121900" tIns="121900" rIns="121900" bIns="121900" anchor="ctr" anchorCtr="0">
              <a:noAutofit/>
            </a:bodyPr>
            <a:lstStyle/>
            <a:p>
              <a:endParaRPr sz="2400"/>
            </a:p>
          </p:txBody>
        </p:sp>
        <p:sp>
          <p:nvSpPr>
            <p:cNvPr id="334" name="Google Shape;334;p42"/>
            <p:cNvSpPr txBox="1"/>
            <p:nvPr/>
          </p:nvSpPr>
          <p:spPr>
            <a:xfrm>
              <a:off x="1352925" y="1518225"/>
              <a:ext cx="2158500" cy="438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600" i="1" dirty="0">
                  <a:solidFill>
                    <a:schemeClr val="dk1"/>
                  </a:solidFill>
                  <a:latin typeface="PT Sans"/>
                  <a:ea typeface="PT Sans"/>
                  <a:cs typeface="PT Sans"/>
                  <a:sym typeface="PT Sans"/>
                </a:rPr>
                <a:t>2018 (left) through 2019 (right)</a:t>
              </a:r>
              <a:endParaRPr sz="1600" i="1" dirty="0">
                <a:latin typeface="PT Sans"/>
                <a:ea typeface="PT Sans"/>
                <a:cs typeface="PT Sans"/>
                <a:sym typeface="PT Sans"/>
              </a:endParaRPr>
            </a:p>
          </p:txBody>
        </p:sp>
        <p:sp>
          <p:nvSpPr>
            <p:cNvPr id="335" name="Google Shape;335;p42"/>
            <p:cNvSpPr txBox="1"/>
            <p:nvPr/>
          </p:nvSpPr>
          <p:spPr>
            <a:xfrm>
              <a:off x="5369225" y="1518225"/>
              <a:ext cx="2158500" cy="438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i="1" dirty="0">
                  <a:latin typeface="PT Sans"/>
                  <a:ea typeface="PT Sans"/>
                  <a:cs typeface="PT Sans"/>
                  <a:sym typeface="PT Sans"/>
                </a:rPr>
                <a:t>2020 onwards</a:t>
              </a:r>
              <a:endParaRPr sz="1600" i="1" dirty="0">
                <a:latin typeface="PT Sans"/>
                <a:ea typeface="PT Sans"/>
                <a:cs typeface="PT Sans"/>
                <a:sym typeface="PT Sans"/>
              </a:endParaRPr>
            </a:p>
          </p:txBody>
        </p:sp>
        <p:sp>
          <p:nvSpPr>
            <p:cNvPr id="336" name="Google Shape;336;p42"/>
            <p:cNvSpPr txBox="1"/>
            <p:nvPr/>
          </p:nvSpPr>
          <p:spPr>
            <a:xfrm>
              <a:off x="4936308" y="3506865"/>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11B</a:t>
              </a:r>
              <a:endParaRPr sz="1467" b="1"/>
            </a:p>
          </p:txBody>
        </p:sp>
        <p:sp>
          <p:nvSpPr>
            <p:cNvPr id="337" name="Google Shape;337;p42"/>
            <p:cNvSpPr txBox="1"/>
            <p:nvPr/>
          </p:nvSpPr>
          <p:spPr>
            <a:xfrm>
              <a:off x="6538950" y="1518225"/>
              <a:ext cx="582300" cy="375300"/>
            </a:xfrm>
            <a:prstGeom prst="rect">
              <a:avLst/>
            </a:prstGeom>
            <a:noFill/>
            <a:ln>
              <a:noFill/>
            </a:ln>
          </p:spPr>
          <p:txBody>
            <a:bodyPr spcFirstLastPara="1" wrap="square" lIns="121900" tIns="121900" rIns="121900" bIns="121900" anchor="ctr" anchorCtr="0">
              <a:noAutofit/>
            </a:bodyPr>
            <a:lstStyle/>
            <a:p>
              <a:pPr>
                <a:lnSpc>
                  <a:spcPct val="115000"/>
                </a:lnSpc>
                <a:buClr>
                  <a:srgbClr val="000000"/>
                </a:buClr>
                <a:buSzPts val="1100"/>
              </a:pPr>
              <a:r>
                <a:rPr lang="en" sz="1467" b="1"/>
                <a:t>175B</a:t>
              </a:r>
              <a:endParaRPr sz="1467" b="1"/>
            </a:p>
          </p:txBody>
        </p:sp>
        <p:sp>
          <p:nvSpPr>
            <p:cNvPr id="338" name="Google Shape;338;p42"/>
            <p:cNvSpPr txBox="1"/>
            <p:nvPr/>
          </p:nvSpPr>
          <p:spPr>
            <a:xfrm>
              <a:off x="6161480" y="3506872"/>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9.4B</a:t>
              </a:r>
              <a:endParaRPr sz="1467" b="1"/>
            </a:p>
          </p:txBody>
        </p:sp>
        <p:sp>
          <p:nvSpPr>
            <p:cNvPr id="339" name="Google Shape;339;p42"/>
            <p:cNvSpPr txBox="1"/>
            <p:nvPr/>
          </p:nvSpPr>
          <p:spPr>
            <a:xfrm>
              <a:off x="5579182" y="34553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17B</a:t>
              </a:r>
              <a:endParaRPr sz="1467" b="1"/>
            </a:p>
          </p:txBody>
        </p:sp>
        <p:sp>
          <p:nvSpPr>
            <p:cNvPr id="340" name="Google Shape;340;p42"/>
            <p:cNvSpPr txBox="1"/>
            <p:nvPr/>
          </p:nvSpPr>
          <p:spPr>
            <a:xfrm>
              <a:off x="3062017" y="3653911"/>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1.5B</a:t>
              </a:r>
              <a:endParaRPr sz="1467" b="1"/>
            </a:p>
          </p:txBody>
        </p:sp>
        <p:sp>
          <p:nvSpPr>
            <p:cNvPr id="341" name="Google Shape;341;p42"/>
            <p:cNvSpPr txBox="1"/>
            <p:nvPr/>
          </p:nvSpPr>
          <p:spPr>
            <a:xfrm>
              <a:off x="4311233" y="3534242"/>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8.3B</a:t>
              </a:r>
              <a:endParaRPr sz="1467" b="1"/>
            </a:p>
          </p:txBody>
        </p:sp>
        <p:sp>
          <p:nvSpPr>
            <p:cNvPr id="342" name="Google Shape;342;p42"/>
            <p:cNvSpPr txBox="1"/>
            <p:nvPr/>
          </p:nvSpPr>
          <p:spPr>
            <a:xfrm>
              <a:off x="5254633" y="35989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2.6B</a:t>
              </a:r>
              <a:endParaRPr sz="1467" b="1"/>
            </a:p>
          </p:txBody>
        </p:sp>
        <p:sp>
          <p:nvSpPr>
            <p:cNvPr id="343" name="Google Shape;343;p42"/>
            <p:cNvSpPr txBox="1"/>
            <p:nvPr/>
          </p:nvSpPr>
          <p:spPr>
            <a:xfrm>
              <a:off x="4644105" y="3653911"/>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1.5B</a:t>
              </a:r>
              <a:endParaRPr sz="1467" b="1"/>
            </a:p>
          </p:txBody>
        </p:sp>
        <p:sp>
          <p:nvSpPr>
            <p:cNvPr id="344" name="Google Shape;344;p42"/>
            <p:cNvSpPr txBox="1"/>
            <p:nvPr/>
          </p:nvSpPr>
          <p:spPr>
            <a:xfrm>
              <a:off x="5894857"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66M</a:t>
              </a:r>
              <a:endParaRPr sz="1200" b="1"/>
            </a:p>
          </p:txBody>
        </p:sp>
        <p:sp>
          <p:nvSpPr>
            <p:cNvPr id="345" name="Google Shape;345;p42"/>
            <p:cNvSpPr txBox="1"/>
            <p:nvPr/>
          </p:nvSpPr>
          <p:spPr>
            <a:xfrm>
              <a:off x="3686632"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355M</a:t>
              </a:r>
              <a:endParaRPr sz="1200" b="1"/>
            </a:p>
          </p:txBody>
        </p:sp>
        <p:sp>
          <p:nvSpPr>
            <p:cNvPr id="346" name="Google Shape;346;p42"/>
            <p:cNvSpPr txBox="1"/>
            <p:nvPr/>
          </p:nvSpPr>
          <p:spPr>
            <a:xfrm>
              <a:off x="3377207"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340M</a:t>
              </a:r>
              <a:endParaRPr sz="1200" b="1"/>
            </a:p>
          </p:txBody>
        </p:sp>
        <p:sp>
          <p:nvSpPr>
            <p:cNvPr id="347" name="Google Shape;347;p42"/>
            <p:cNvSpPr txBox="1"/>
            <p:nvPr/>
          </p:nvSpPr>
          <p:spPr>
            <a:xfrm>
              <a:off x="2750595"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330M</a:t>
              </a:r>
              <a:endParaRPr sz="1200" b="1"/>
            </a:p>
          </p:txBody>
        </p:sp>
        <p:sp>
          <p:nvSpPr>
            <p:cNvPr id="348" name="Google Shape;348;p42"/>
            <p:cNvSpPr txBox="1"/>
            <p:nvPr/>
          </p:nvSpPr>
          <p:spPr>
            <a:xfrm>
              <a:off x="2443182"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665M</a:t>
              </a:r>
              <a:endParaRPr sz="1200" b="1"/>
            </a:p>
          </p:txBody>
        </p:sp>
        <p:sp>
          <p:nvSpPr>
            <p:cNvPr id="349" name="Google Shape;349;p42"/>
            <p:cNvSpPr txBox="1"/>
            <p:nvPr/>
          </p:nvSpPr>
          <p:spPr>
            <a:xfrm>
              <a:off x="2120970"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465M</a:t>
              </a:r>
              <a:endParaRPr sz="1200" b="1"/>
            </a:p>
          </p:txBody>
        </p:sp>
        <p:sp>
          <p:nvSpPr>
            <p:cNvPr id="350" name="Google Shape;350;p42"/>
            <p:cNvSpPr txBox="1"/>
            <p:nvPr/>
          </p:nvSpPr>
          <p:spPr>
            <a:xfrm>
              <a:off x="1795057"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340M</a:t>
              </a:r>
              <a:endParaRPr sz="1200" b="1"/>
            </a:p>
          </p:txBody>
        </p:sp>
        <p:sp>
          <p:nvSpPr>
            <p:cNvPr id="351" name="Google Shape;351;p42"/>
            <p:cNvSpPr txBox="1"/>
            <p:nvPr/>
          </p:nvSpPr>
          <p:spPr>
            <a:xfrm>
              <a:off x="1479932"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110M</a:t>
              </a:r>
              <a:endParaRPr sz="1200" b="1"/>
            </a:p>
          </p:txBody>
        </p:sp>
        <p:sp>
          <p:nvSpPr>
            <p:cNvPr id="352" name="Google Shape;352;p42"/>
            <p:cNvSpPr txBox="1"/>
            <p:nvPr/>
          </p:nvSpPr>
          <p:spPr>
            <a:xfrm>
              <a:off x="1189957" y="3702567"/>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200" b="1"/>
                <a:t>94M</a:t>
              </a:r>
              <a:endParaRPr sz="1200" b="1"/>
            </a:p>
          </p:txBody>
        </p:sp>
        <p:sp>
          <p:nvSpPr>
            <p:cNvPr id="353" name="Google Shape;353;p42"/>
            <p:cNvSpPr txBox="1"/>
            <p:nvPr/>
          </p:nvSpPr>
          <p:spPr>
            <a:xfrm>
              <a:off x="3999167" y="3653911"/>
              <a:ext cx="582300" cy="375300"/>
            </a:xfrm>
            <a:prstGeom prst="rect">
              <a:avLst/>
            </a:prstGeom>
            <a:noFill/>
            <a:ln>
              <a:noFill/>
            </a:ln>
          </p:spPr>
          <p:txBody>
            <a:bodyPr spcFirstLastPara="1" wrap="square" lIns="121900" tIns="121900" rIns="121900" bIns="121900" anchor="ctr" anchorCtr="0">
              <a:noAutofit/>
            </a:bodyPr>
            <a:lstStyle/>
            <a:p>
              <a:pPr algn="ctr">
                <a:lnSpc>
                  <a:spcPct val="115000"/>
                </a:lnSpc>
                <a:buClr>
                  <a:srgbClr val="000000"/>
                </a:buClr>
                <a:buSzPts val="1100"/>
              </a:pPr>
              <a:r>
                <a:rPr lang="en" sz="1467" b="1"/>
                <a:t>1.5B</a:t>
              </a:r>
              <a:endParaRPr sz="1467" b="1"/>
            </a:p>
          </p:txBody>
        </p:sp>
      </p:grpSp>
      <p:sp>
        <p:nvSpPr>
          <p:cNvPr id="354" name="Google Shape;354;p42"/>
          <p:cNvSpPr txBox="1"/>
          <p:nvPr/>
        </p:nvSpPr>
        <p:spPr>
          <a:xfrm>
            <a:off x="9248441" y="6171700"/>
            <a:ext cx="2824926"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sp>
        <p:nvSpPr>
          <p:cNvPr id="355" name="Google Shape;355;p42"/>
          <p:cNvSpPr txBox="1"/>
          <p:nvPr/>
        </p:nvSpPr>
        <p:spPr>
          <a:xfrm>
            <a:off x="101600" y="6299633"/>
            <a:ext cx="11954400" cy="454800"/>
          </a:xfrm>
          <a:prstGeom prst="rect">
            <a:avLst/>
          </a:prstGeom>
          <a:noFill/>
          <a:ln>
            <a:noFill/>
          </a:ln>
        </p:spPr>
        <p:txBody>
          <a:bodyPr spcFirstLastPara="1" wrap="square" lIns="121900" tIns="121900" rIns="121900" bIns="121900" anchor="ctr" anchorCtr="0">
            <a:noAutofit/>
          </a:bodyPr>
          <a:lstStyle/>
          <a:p>
            <a:pPr>
              <a:lnSpc>
                <a:spcPct val="115000"/>
              </a:lnSpc>
              <a:buClr>
                <a:srgbClr val="000000"/>
              </a:buClr>
              <a:buSzPts val="1100"/>
            </a:pPr>
            <a:r>
              <a:rPr lang="en" sz="1333" dirty="0">
                <a:latin typeface="PT Sans"/>
                <a:ea typeface="PT Sans"/>
                <a:cs typeface="PT Sans"/>
                <a:sym typeface="PT Sans"/>
              </a:rPr>
              <a:t>Note: The number of parameters indicates how many different coefficients the algorithm optimizes during the training process.</a:t>
            </a:r>
            <a:endParaRPr sz="1333" dirty="0">
              <a:latin typeface="PT Sans"/>
              <a:ea typeface="PT Sans"/>
              <a:cs typeface="PT Sans"/>
              <a:sym typeface="PT Sans"/>
            </a:endParaRPr>
          </a:p>
        </p:txBody>
      </p:sp>
      <p:sp>
        <p:nvSpPr>
          <p:cNvPr id="356" name="Google Shape;356;p42"/>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357" name="Google Shape;357;p42"/>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dirty="0">
                <a:solidFill>
                  <a:schemeClr val="lt1"/>
                </a:solidFill>
                <a:latin typeface="PT Sans"/>
                <a:ea typeface="PT Sans"/>
                <a:cs typeface="PT Sans"/>
                <a:sym typeface="PT Sans"/>
              </a:rPr>
              <a:t> </a:t>
            </a:r>
            <a:r>
              <a:rPr lang="en" sz="2267" dirty="0">
                <a:solidFill>
                  <a:srgbClr val="A4C2F4"/>
                </a:solidFill>
                <a:latin typeface="PT Sans"/>
                <a:ea typeface="PT Sans"/>
                <a:cs typeface="PT Sans"/>
                <a:sym typeface="PT Sans"/>
              </a:rPr>
              <a:t>Introduction</a:t>
            </a:r>
            <a:r>
              <a:rPr lang="en" sz="2267" dirty="0">
                <a:solidFill>
                  <a:schemeClr val="lt1"/>
                </a:solidFill>
                <a:latin typeface="PT Sans"/>
                <a:ea typeface="PT Sans"/>
                <a:cs typeface="PT Sans"/>
                <a:sym typeface="PT Sans"/>
              </a:rPr>
              <a:t> </a:t>
            </a:r>
            <a:r>
              <a:rPr lang="en" sz="2267" dirty="0">
                <a:solidFill>
                  <a:srgbClr val="A4C2F4"/>
                </a:solidFill>
                <a:latin typeface="PT Sans"/>
                <a:ea typeface="PT Sans"/>
                <a:cs typeface="PT Sans"/>
                <a:sym typeface="PT Sans"/>
              </a:rPr>
              <a:t>| </a:t>
            </a:r>
            <a:r>
              <a:rPr lang="en" sz="2267" b="1" dirty="0">
                <a:solidFill>
                  <a:srgbClr val="FFFFFF"/>
                </a:solidFill>
                <a:latin typeface="PT Sans"/>
                <a:ea typeface="PT Sans"/>
                <a:cs typeface="PT Sans"/>
                <a:sym typeface="PT Sans"/>
              </a:rPr>
              <a:t>Research</a:t>
            </a:r>
            <a:r>
              <a:rPr lang="en" sz="2267" dirty="0">
                <a:solidFill>
                  <a:srgbClr val="A4C2F4"/>
                </a:solidFill>
                <a:latin typeface="PT Sans"/>
                <a:ea typeface="PT Sans"/>
                <a:cs typeface="PT Sans"/>
                <a:sym typeface="PT Sans"/>
              </a:rPr>
              <a:t> | Talent | Industry | Politics | Predictions</a:t>
            </a:r>
            <a:endParaRPr sz="2267" dirty="0">
              <a:solidFill>
                <a:srgbClr val="A4C2F4"/>
              </a:solidFill>
              <a:latin typeface="PT Sans"/>
              <a:ea typeface="PT Sans"/>
              <a:cs typeface="PT Sans"/>
              <a:sym typeface="PT Sans"/>
            </a:endParaRPr>
          </a:p>
        </p:txBody>
      </p:sp>
      <p:sp>
        <p:nvSpPr>
          <p:cNvPr id="358" name="Google Shape;358;p42"/>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4"/>
          <p:cNvSpPr txBox="1"/>
          <p:nvPr/>
        </p:nvSpPr>
        <p:spPr>
          <a:xfrm>
            <a:off x="118833" y="1449833"/>
            <a:ext cx="11954400" cy="534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b="1" dirty="0">
                <a:latin typeface="PT Sans"/>
                <a:ea typeface="PT Sans"/>
                <a:cs typeface="PT Sans"/>
                <a:sym typeface="PT Sans"/>
              </a:rPr>
              <a:t>    It was only 12 months ago that the human GLUE benchmark was beat by 1 point. Now SuperGLUE is in sight.</a:t>
            </a:r>
            <a:endParaRPr sz="1600" b="1" dirty="0">
              <a:latin typeface="PT Sans"/>
              <a:ea typeface="PT Sans"/>
              <a:cs typeface="PT Sans"/>
              <a:sym typeface="PT Sans"/>
            </a:endParaRPr>
          </a:p>
          <a:p>
            <a:pPr>
              <a:lnSpc>
                <a:spcPct val="115000"/>
              </a:lnSpc>
              <a:buClr>
                <a:srgbClr val="000000"/>
              </a:buClr>
              <a:buSzPts val="1100"/>
            </a:pPr>
            <a:endParaRPr sz="1600" dirty="0">
              <a:latin typeface="PT Sans"/>
              <a:ea typeface="PT Sans"/>
              <a:cs typeface="PT Sans"/>
              <a:sym typeface="PT Sans"/>
            </a:endParaRPr>
          </a:p>
        </p:txBody>
      </p:sp>
      <p:sp>
        <p:nvSpPr>
          <p:cNvPr id="546" name="Google Shape;546;p54"/>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000" b="1" dirty="0">
                <a:latin typeface="PT Sans"/>
                <a:ea typeface="PT Sans"/>
                <a:cs typeface="PT Sans"/>
                <a:sym typeface="PT Sans"/>
              </a:rPr>
              <a:t>NLP benchmarks take a beating: Over a dozen teams outrank the human GLUE baseline</a:t>
            </a:r>
            <a:endParaRPr sz="2000" b="1" dirty="0">
              <a:latin typeface="PT Sans"/>
              <a:ea typeface="PT Sans"/>
              <a:cs typeface="PT Sans"/>
              <a:sym typeface="PT Sans"/>
            </a:endParaRPr>
          </a:p>
        </p:txBody>
      </p:sp>
      <p:sp>
        <p:nvSpPr>
          <p:cNvPr id="547" name="Google Shape;547;p54"/>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sp>
        <p:nvSpPr>
          <p:cNvPr id="548" name="Google Shape;548;p54"/>
          <p:cNvSpPr txBox="1"/>
          <p:nvPr/>
        </p:nvSpPr>
        <p:spPr>
          <a:xfrm>
            <a:off x="143233" y="1815233"/>
            <a:ext cx="11930000" cy="1235200"/>
          </a:xfrm>
          <a:prstGeom prst="rect">
            <a:avLst/>
          </a:prstGeom>
          <a:noFill/>
          <a:ln>
            <a:noFill/>
          </a:ln>
        </p:spPr>
        <p:txBody>
          <a:bodyPr spcFirstLastPara="1" wrap="square" lIns="121900" tIns="121900" rIns="121900" bIns="121900" anchor="t" anchorCtr="0">
            <a:noAutofit/>
          </a:bodyPr>
          <a:lstStyle/>
          <a:p>
            <a:pPr marL="365751" indent="-301404">
              <a:lnSpc>
                <a:spcPct val="115000"/>
              </a:lnSpc>
              <a:buClr>
                <a:schemeClr val="dk1"/>
              </a:buClr>
              <a:buSzPts val="1400"/>
              <a:buFont typeface="PT Sans"/>
              <a:buChar char="●"/>
            </a:pPr>
            <a:r>
              <a:rPr lang="en" dirty="0">
                <a:solidFill>
                  <a:schemeClr val="dk1"/>
                </a:solidFill>
                <a:latin typeface="PT Sans"/>
                <a:ea typeface="PT Sans"/>
                <a:cs typeface="PT Sans"/>
                <a:sym typeface="PT Sans"/>
              </a:rPr>
              <a:t>GLUE (</a:t>
            </a:r>
            <a:r>
              <a:rPr lang="en" sz="1800" dirty="0">
                <a:solidFill>
                  <a:schemeClr val="dk1"/>
                </a:solidFill>
                <a:latin typeface="PT Sans"/>
                <a:ea typeface="PT Sans"/>
                <a:cs typeface="PT Sans"/>
                <a:sym typeface="PT Sans"/>
              </a:rPr>
              <a:t>General Language Understanding Evaluation</a:t>
            </a:r>
            <a:r>
              <a:rPr lang="en" dirty="0">
                <a:solidFill>
                  <a:schemeClr val="dk1"/>
                </a:solidFill>
                <a:latin typeface="PT Sans"/>
                <a:ea typeface="PT Sans"/>
                <a:cs typeface="PT Sans"/>
                <a:sym typeface="PT Sans"/>
              </a:rPr>
              <a:t>) and it's more challenging sibling SuperGLUE are benchmarks that evaluate NLP systems at a range of tasks spanning logic, common sense understanding, and lexical semantics. The human benchmark on GLUE is reliably beat today (right) and the SuperGLUE human benchmark is almost surpassed too!</a:t>
            </a:r>
            <a:endParaRPr dirty="0">
              <a:solidFill>
                <a:schemeClr val="dk1"/>
              </a:solidFill>
              <a:latin typeface="PT Sans"/>
              <a:ea typeface="PT Sans"/>
              <a:cs typeface="PT Sans"/>
              <a:sym typeface="PT Sans"/>
            </a:endParaRPr>
          </a:p>
        </p:txBody>
      </p:sp>
      <p:pic>
        <p:nvPicPr>
          <p:cNvPr id="549" name="Google Shape;549;p54"/>
          <p:cNvPicPr preferRelativeResize="0"/>
          <p:nvPr/>
        </p:nvPicPr>
        <p:blipFill>
          <a:blip r:embed="rId3">
            <a:alphaModFix/>
          </a:blip>
          <a:stretch>
            <a:fillRect/>
          </a:stretch>
        </p:blipFill>
        <p:spPr>
          <a:xfrm>
            <a:off x="1967901" y="3094067"/>
            <a:ext cx="3381732" cy="3615632"/>
          </a:xfrm>
          <a:prstGeom prst="rect">
            <a:avLst/>
          </a:prstGeom>
          <a:noFill/>
          <a:ln>
            <a:noFill/>
          </a:ln>
        </p:spPr>
      </p:pic>
      <p:cxnSp>
        <p:nvCxnSpPr>
          <p:cNvPr id="550" name="Google Shape;550;p54"/>
          <p:cNvCxnSpPr/>
          <p:nvPr/>
        </p:nvCxnSpPr>
        <p:spPr>
          <a:xfrm rot="10800000">
            <a:off x="2043800" y="3584900"/>
            <a:ext cx="3155600" cy="1600"/>
          </a:xfrm>
          <a:prstGeom prst="straightConnector1">
            <a:avLst/>
          </a:prstGeom>
          <a:noFill/>
          <a:ln w="28575" cap="flat" cmpd="sng">
            <a:solidFill>
              <a:srgbClr val="FF0000"/>
            </a:solidFill>
            <a:prstDash val="dash"/>
            <a:round/>
            <a:headEnd type="none" w="med" len="med"/>
            <a:tailEnd type="none" w="med" len="med"/>
          </a:ln>
        </p:spPr>
      </p:cxnSp>
      <p:sp>
        <p:nvSpPr>
          <p:cNvPr id="551" name="Google Shape;551;p54"/>
          <p:cNvSpPr txBox="1"/>
          <p:nvPr/>
        </p:nvSpPr>
        <p:spPr>
          <a:xfrm>
            <a:off x="1893367" y="3265033"/>
            <a:ext cx="2112000" cy="320000"/>
          </a:xfrm>
          <a:prstGeom prst="rect">
            <a:avLst/>
          </a:prstGeom>
          <a:noFill/>
          <a:ln>
            <a:noFill/>
          </a:ln>
        </p:spPr>
        <p:txBody>
          <a:bodyPr spcFirstLastPara="1" wrap="square" lIns="121900" tIns="121900" rIns="121900" bIns="121900" anchor="ctr" anchorCtr="0">
            <a:noAutofit/>
          </a:bodyPr>
          <a:lstStyle/>
          <a:p>
            <a:pPr>
              <a:lnSpc>
                <a:spcPct val="115000"/>
              </a:lnSpc>
              <a:buClr>
                <a:srgbClr val="000000"/>
              </a:buClr>
              <a:buSzPts val="1100"/>
            </a:pPr>
            <a:r>
              <a:rPr lang="en" sz="1400" dirty="0">
                <a:latin typeface="PT Sans"/>
                <a:ea typeface="PT Sans"/>
                <a:cs typeface="PT Sans"/>
                <a:sym typeface="PT Sans"/>
              </a:rPr>
              <a:t>Human baseline = 87</a:t>
            </a:r>
            <a:endParaRPr sz="1400" dirty="0">
              <a:latin typeface="PT Sans"/>
              <a:ea typeface="PT Sans"/>
              <a:cs typeface="PT Sans"/>
              <a:sym typeface="PT Sans"/>
            </a:endParaRPr>
          </a:p>
        </p:txBody>
      </p:sp>
      <p:pic>
        <p:nvPicPr>
          <p:cNvPr id="552" name="Google Shape;552;p54"/>
          <p:cNvPicPr preferRelativeResize="0"/>
          <p:nvPr/>
        </p:nvPicPr>
        <p:blipFill>
          <a:blip r:embed="rId4">
            <a:alphaModFix/>
          </a:blip>
          <a:stretch>
            <a:fillRect/>
          </a:stretch>
        </p:blipFill>
        <p:spPr>
          <a:xfrm>
            <a:off x="5869901" y="3315438"/>
            <a:ext cx="5536500" cy="3216333"/>
          </a:xfrm>
          <a:prstGeom prst="rect">
            <a:avLst/>
          </a:prstGeom>
          <a:noFill/>
          <a:ln>
            <a:noFill/>
          </a:ln>
        </p:spPr>
      </p:pic>
      <p:pic>
        <p:nvPicPr>
          <p:cNvPr id="553" name="Google Shape;553;p54"/>
          <p:cNvPicPr preferRelativeResize="0"/>
          <p:nvPr/>
        </p:nvPicPr>
        <p:blipFill>
          <a:blip r:embed="rId5">
            <a:alphaModFix/>
          </a:blip>
          <a:stretch>
            <a:fillRect/>
          </a:stretch>
        </p:blipFill>
        <p:spPr>
          <a:xfrm>
            <a:off x="6258034" y="3127835"/>
            <a:ext cx="1523804" cy="320000"/>
          </a:xfrm>
          <a:prstGeom prst="rect">
            <a:avLst/>
          </a:prstGeom>
          <a:noFill/>
          <a:ln>
            <a:noFill/>
          </a:ln>
        </p:spPr>
      </p:pic>
      <p:pic>
        <p:nvPicPr>
          <p:cNvPr id="554" name="Google Shape;554;p54"/>
          <p:cNvPicPr preferRelativeResize="0"/>
          <p:nvPr/>
        </p:nvPicPr>
        <p:blipFill>
          <a:blip r:embed="rId6">
            <a:alphaModFix/>
          </a:blip>
          <a:stretch>
            <a:fillRect/>
          </a:stretch>
        </p:blipFill>
        <p:spPr>
          <a:xfrm>
            <a:off x="879533" y="3213818"/>
            <a:ext cx="1013840" cy="422433"/>
          </a:xfrm>
          <a:prstGeom prst="rect">
            <a:avLst/>
          </a:prstGeom>
          <a:noFill/>
          <a:ln>
            <a:noFill/>
          </a:ln>
        </p:spPr>
      </p:pic>
      <p:sp>
        <p:nvSpPr>
          <p:cNvPr id="555" name="Google Shape;555;p54"/>
          <p:cNvSpPr txBox="1"/>
          <p:nvPr/>
        </p:nvSpPr>
        <p:spPr>
          <a:xfrm>
            <a:off x="8933793" y="6171700"/>
            <a:ext cx="3139574"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sp>
        <p:nvSpPr>
          <p:cNvPr id="556" name="Google Shape;556;p54"/>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557" name="Google Shape;557;p54"/>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Introduction</a:t>
            </a: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 </a:t>
            </a:r>
            <a:r>
              <a:rPr lang="en" sz="2267" b="1">
                <a:solidFill>
                  <a:srgbClr val="FFFFFF"/>
                </a:solidFill>
                <a:latin typeface="PT Sans"/>
                <a:ea typeface="PT Sans"/>
                <a:cs typeface="PT Sans"/>
                <a:sym typeface="PT Sans"/>
              </a:rPr>
              <a:t>Research</a:t>
            </a:r>
            <a:r>
              <a:rPr lang="en" sz="2267">
                <a:solidFill>
                  <a:srgbClr val="A4C2F4"/>
                </a:solidFill>
                <a:latin typeface="PT Sans"/>
                <a:ea typeface="PT Sans"/>
                <a:cs typeface="PT Sans"/>
                <a:sym typeface="PT Sans"/>
              </a:rPr>
              <a:t> | Talent | Industry | Politics | Predictions</a:t>
            </a:r>
            <a:endParaRPr sz="2267">
              <a:solidFill>
                <a:srgbClr val="A4C2F4"/>
              </a:solidFill>
              <a:latin typeface="PT Sans"/>
              <a:ea typeface="PT Sans"/>
              <a:cs typeface="PT Sans"/>
              <a:sym typeface="PT Sans"/>
            </a:endParaRPr>
          </a:p>
        </p:txBody>
      </p:sp>
      <p:sp>
        <p:nvSpPr>
          <p:cNvPr id="558" name="Google Shape;558;p54"/>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1"/>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000" b="1" dirty="0">
                <a:latin typeface="PT Sans"/>
                <a:ea typeface="PT Sans"/>
                <a:cs typeface="PT Sans"/>
                <a:sym typeface="PT Sans"/>
              </a:rPr>
              <a:t>A new generation of transformer language models are unlocking new NLP use-cases</a:t>
            </a:r>
            <a:endParaRPr sz="2000" b="1" dirty="0">
              <a:latin typeface="PT Sans"/>
              <a:ea typeface="PT Sans"/>
              <a:cs typeface="PT Sans"/>
              <a:sym typeface="PT Sans"/>
            </a:endParaRPr>
          </a:p>
        </p:txBody>
      </p:sp>
      <p:sp>
        <p:nvSpPr>
          <p:cNvPr id="500" name="Google Shape;500;p51"/>
          <p:cNvSpPr txBox="1"/>
          <p:nvPr/>
        </p:nvSpPr>
        <p:spPr>
          <a:xfrm>
            <a:off x="9091448" y="6171700"/>
            <a:ext cx="2981919"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pic>
        <p:nvPicPr>
          <p:cNvPr id="501" name="Google Shape;501;p51"/>
          <p:cNvPicPr preferRelativeResize="0"/>
          <p:nvPr/>
        </p:nvPicPr>
        <p:blipFill>
          <a:blip r:embed="rId3">
            <a:alphaModFix/>
          </a:blip>
          <a:stretch>
            <a:fillRect/>
          </a:stretch>
        </p:blipFill>
        <p:spPr>
          <a:xfrm>
            <a:off x="212621" y="6196500"/>
            <a:ext cx="577721" cy="534400"/>
          </a:xfrm>
          <a:prstGeom prst="rect">
            <a:avLst/>
          </a:prstGeom>
          <a:noFill/>
          <a:ln>
            <a:noFill/>
          </a:ln>
        </p:spPr>
      </p:pic>
      <p:pic>
        <p:nvPicPr>
          <p:cNvPr id="503" name="Google Shape;503;p51"/>
          <p:cNvPicPr preferRelativeResize="0"/>
          <p:nvPr/>
        </p:nvPicPr>
        <p:blipFill rotWithShape="1">
          <a:blip r:embed="rId4">
            <a:alphaModFix/>
          </a:blip>
          <a:srcRect b="8966"/>
          <a:stretch/>
        </p:blipFill>
        <p:spPr>
          <a:xfrm>
            <a:off x="5130066" y="2786499"/>
            <a:ext cx="3184567" cy="3329667"/>
          </a:xfrm>
          <a:prstGeom prst="rect">
            <a:avLst/>
          </a:prstGeom>
          <a:noFill/>
          <a:ln>
            <a:noFill/>
          </a:ln>
        </p:spPr>
      </p:pic>
      <p:sp>
        <p:nvSpPr>
          <p:cNvPr id="504" name="Google Shape;504;p51"/>
          <p:cNvSpPr txBox="1"/>
          <p:nvPr/>
        </p:nvSpPr>
        <p:spPr>
          <a:xfrm>
            <a:off x="-102233" y="1207483"/>
            <a:ext cx="11954400" cy="534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b="1" dirty="0">
                <a:latin typeface="PT Sans"/>
                <a:ea typeface="PT Sans"/>
                <a:cs typeface="PT Sans"/>
                <a:sym typeface="PT Sans"/>
              </a:rPr>
              <a:t>    GPT-3, T5, BART are driving a drastic improvement in the performance of transformer models for text-to-text </a:t>
            </a:r>
            <a:endParaRPr sz="1600" b="1" dirty="0">
              <a:latin typeface="PT Sans"/>
              <a:ea typeface="PT Sans"/>
              <a:cs typeface="PT Sans"/>
              <a:sym typeface="PT Sans"/>
            </a:endParaRPr>
          </a:p>
          <a:p>
            <a:pPr>
              <a:lnSpc>
                <a:spcPct val="115000"/>
              </a:lnSpc>
              <a:buClr>
                <a:srgbClr val="000000"/>
              </a:buClr>
              <a:buSzPts val="1100"/>
            </a:pPr>
            <a:r>
              <a:rPr lang="en" sz="1600" b="1" dirty="0">
                <a:latin typeface="PT Sans"/>
                <a:ea typeface="PT Sans"/>
                <a:cs typeface="PT Sans"/>
                <a:sym typeface="PT Sans"/>
              </a:rPr>
              <a:t>    tasks like translation, summarization, text generation, text to code.</a:t>
            </a:r>
            <a:endParaRPr sz="1600" b="1" dirty="0">
              <a:latin typeface="PT Sans"/>
              <a:ea typeface="PT Sans"/>
              <a:cs typeface="PT Sans"/>
              <a:sym typeface="PT Sans"/>
            </a:endParaRPr>
          </a:p>
          <a:p>
            <a:pPr>
              <a:lnSpc>
                <a:spcPct val="115000"/>
              </a:lnSpc>
              <a:buClr>
                <a:schemeClr val="dk1"/>
              </a:buClr>
              <a:buSzPts val="1100"/>
            </a:pPr>
            <a:endParaRPr sz="1600" b="1" dirty="0">
              <a:latin typeface="PT Sans"/>
              <a:ea typeface="PT Sans"/>
              <a:cs typeface="PT Sans"/>
              <a:sym typeface="PT Sans"/>
            </a:endParaRPr>
          </a:p>
          <a:p>
            <a:pPr>
              <a:lnSpc>
                <a:spcPct val="115000"/>
              </a:lnSpc>
              <a:buClr>
                <a:srgbClr val="000000"/>
              </a:buClr>
              <a:buSzPts val="1100"/>
            </a:pPr>
            <a:endParaRPr sz="1600" b="1" dirty="0">
              <a:latin typeface="PT Sans"/>
              <a:ea typeface="PT Sans"/>
              <a:cs typeface="PT Sans"/>
              <a:sym typeface="PT Sans"/>
            </a:endParaRPr>
          </a:p>
        </p:txBody>
      </p:sp>
      <p:sp>
        <p:nvSpPr>
          <p:cNvPr id="508" name="Google Shape;508;p51"/>
          <p:cNvSpPr txBox="1"/>
          <p:nvPr/>
        </p:nvSpPr>
        <p:spPr>
          <a:xfrm>
            <a:off x="3100552" y="2240966"/>
            <a:ext cx="7243597" cy="490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    Code generation and more: </a:t>
            </a:r>
            <a:r>
              <a:rPr lang="en" sz="2400" b="1" dirty="0">
                <a:solidFill>
                  <a:srgbClr val="010060"/>
                </a:solidFill>
                <a:latin typeface="PT Sans"/>
                <a:ea typeface="PT Sans"/>
                <a:cs typeface="PT Sans"/>
                <a:sym typeface="PT Sans"/>
              </a:rPr>
              <a:t>gpt3examples.com</a:t>
            </a:r>
            <a:endParaRPr sz="2400" dirty="0">
              <a:solidFill>
                <a:srgbClr val="010060"/>
              </a:solidFill>
              <a:latin typeface="PT Sans"/>
              <a:ea typeface="PT Sans"/>
              <a:cs typeface="PT Sans"/>
              <a:sym typeface="PT Sans"/>
            </a:endParaRPr>
          </a:p>
        </p:txBody>
      </p:sp>
      <p:sp>
        <p:nvSpPr>
          <p:cNvPr id="510" name="Google Shape;510;p51"/>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511" name="Google Shape;511;p51"/>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Introduction</a:t>
            </a: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 </a:t>
            </a:r>
            <a:r>
              <a:rPr lang="en" sz="2267" b="1">
                <a:solidFill>
                  <a:srgbClr val="FFFFFF"/>
                </a:solidFill>
                <a:latin typeface="PT Sans"/>
                <a:ea typeface="PT Sans"/>
                <a:cs typeface="PT Sans"/>
                <a:sym typeface="PT Sans"/>
              </a:rPr>
              <a:t>Research</a:t>
            </a:r>
            <a:r>
              <a:rPr lang="en" sz="2267">
                <a:solidFill>
                  <a:srgbClr val="A4C2F4"/>
                </a:solidFill>
                <a:latin typeface="PT Sans"/>
                <a:ea typeface="PT Sans"/>
                <a:cs typeface="PT Sans"/>
                <a:sym typeface="PT Sans"/>
              </a:rPr>
              <a:t> | Talent | Industry | Politics | Predictions</a:t>
            </a:r>
            <a:endParaRPr sz="2267">
              <a:solidFill>
                <a:srgbClr val="A4C2F4"/>
              </a:solidFill>
              <a:latin typeface="PT Sans"/>
              <a:ea typeface="PT Sans"/>
              <a:cs typeface="PT Sans"/>
              <a:sym typeface="PT Sans"/>
            </a:endParaRPr>
          </a:p>
        </p:txBody>
      </p:sp>
      <p:sp>
        <p:nvSpPr>
          <p:cNvPr id="512" name="Google Shape;512;p51"/>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p:nvPr/>
        </p:nvSpPr>
        <p:spPr>
          <a:xfrm>
            <a:off x="118833" y="1449833"/>
            <a:ext cx="11954400" cy="1186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b="1" dirty="0">
                <a:latin typeface="PT Sans"/>
                <a:ea typeface="PT Sans"/>
                <a:cs typeface="PT Sans"/>
                <a:sym typeface="PT Sans"/>
              </a:rPr>
              <a:t>    An unsupervised machine translation model trained on GitHub projects with 1,000 parallel functions can </a:t>
            </a:r>
            <a:endParaRPr sz="1600" b="1" dirty="0">
              <a:latin typeface="PT Sans"/>
              <a:ea typeface="PT Sans"/>
              <a:cs typeface="PT Sans"/>
              <a:sym typeface="PT Sans"/>
            </a:endParaRPr>
          </a:p>
          <a:p>
            <a:pPr>
              <a:lnSpc>
                <a:spcPct val="115000"/>
              </a:lnSpc>
              <a:buClr>
                <a:srgbClr val="000000"/>
              </a:buClr>
              <a:buSzPts val="1100"/>
            </a:pPr>
            <a:r>
              <a:rPr lang="en" sz="1600" b="1" dirty="0">
                <a:latin typeface="PT Sans"/>
                <a:ea typeface="PT Sans"/>
                <a:cs typeface="PT Sans"/>
                <a:sym typeface="PT Sans"/>
              </a:rPr>
              <a:t>    translate 90% of these functions from C++ to Java and 57% of Python functions into C++ and successfully pass </a:t>
            </a:r>
            <a:endParaRPr sz="1600" b="1" dirty="0">
              <a:latin typeface="PT Sans"/>
              <a:ea typeface="PT Sans"/>
              <a:cs typeface="PT Sans"/>
              <a:sym typeface="PT Sans"/>
            </a:endParaRPr>
          </a:p>
          <a:p>
            <a:pPr>
              <a:lnSpc>
                <a:spcPct val="115000"/>
              </a:lnSpc>
              <a:buClr>
                <a:srgbClr val="000000"/>
              </a:buClr>
              <a:buSzPts val="1100"/>
            </a:pPr>
            <a:r>
              <a:rPr lang="en" sz="1600" b="1" dirty="0">
                <a:latin typeface="PT Sans"/>
                <a:ea typeface="PT Sans"/>
                <a:cs typeface="PT Sans"/>
                <a:sym typeface="PT Sans"/>
              </a:rPr>
              <a:t>    unit tests. No expert knowledge required, but no guarantees that the model didn’t memorize the functions either. </a:t>
            </a:r>
            <a:endParaRPr sz="1600" dirty="0">
              <a:latin typeface="PT Sans"/>
              <a:ea typeface="PT Sans"/>
              <a:cs typeface="PT Sans"/>
              <a:sym typeface="PT Sans"/>
            </a:endParaRPr>
          </a:p>
        </p:txBody>
      </p:sp>
      <p:sp>
        <p:nvSpPr>
          <p:cNvPr id="518" name="Google Shape;518;p52"/>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b="1" dirty="0">
                <a:solidFill>
                  <a:schemeClr val="dk1"/>
                </a:solidFill>
                <a:latin typeface="PT Sans"/>
                <a:ea typeface="PT Sans"/>
                <a:cs typeface="PT Sans"/>
                <a:sym typeface="PT Sans"/>
              </a:rPr>
              <a:t>Computer, please convert my code into another programming language</a:t>
            </a:r>
            <a:endParaRPr b="1" dirty="0">
              <a:latin typeface="PT Sans"/>
              <a:ea typeface="PT Sans"/>
              <a:cs typeface="PT Sans"/>
              <a:sym typeface="PT Sans"/>
            </a:endParaRPr>
          </a:p>
        </p:txBody>
      </p:sp>
      <p:sp>
        <p:nvSpPr>
          <p:cNvPr id="519" name="Google Shape;519;p52"/>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sp>
        <p:nvSpPr>
          <p:cNvPr id="520" name="Google Shape;520;p52"/>
          <p:cNvSpPr txBox="1"/>
          <p:nvPr/>
        </p:nvSpPr>
        <p:spPr>
          <a:xfrm>
            <a:off x="8881241" y="6171700"/>
            <a:ext cx="3192126"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pic>
        <p:nvPicPr>
          <p:cNvPr id="521" name="Google Shape;521;p52"/>
          <p:cNvPicPr preferRelativeResize="0"/>
          <p:nvPr/>
        </p:nvPicPr>
        <p:blipFill rotWithShape="1">
          <a:blip r:embed="rId3">
            <a:alphaModFix/>
          </a:blip>
          <a:srcRect t="13800" b="17640"/>
          <a:stretch/>
        </p:blipFill>
        <p:spPr>
          <a:xfrm>
            <a:off x="0" y="6077751"/>
            <a:ext cx="2141333" cy="771900"/>
          </a:xfrm>
          <a:prstGeom prst="rect">
            <a:avLst/>
          </a:prstGeom>
          <a:noFill/>
          <a:ln>
            <a:noFill/>
          </a:ln>
        </p:spPr>
      </p:pic>
      <p:pic>
        <p:nvPicPr>
          <p:cNvPr id="522" name="Google Shape;522;p52"/>
          <p:cNvPicPr preferRelativeResize="0"/>
          <p:nvPr/>
        </p:nvPicPr>
        <p:blipFill>
          <a:blip r:embed="rId4">
            <a:alphaModFix/>
          </a:blip>
          <a:stretch>
            <a:fillRect/>
          </a:stretch>
        </p:blipFill>
        <p:spPr>
          <a:xfrm>
            <a:off x="3490074" y="2636767"/>
            <a:ext cx="5211853" cy="3929133"/>
          </a:xfrm>
          <a:prstGeom prst="rect">
            <a:avLst/>
          </a:prstGeom>
          <a:noFill/>
          <a:ln>
            <a:noFill/>
          </a:ln>
        </p:spPr>
      </p:pic>
      <p:sp>
        <p:nvSpPr>
          <p:cNvPr id="523" name="Google Shape;523;p52"/>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524" name="Google Shape;524;p52"/>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Introduction</a:t>
            </a: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 </a:t>
            </a:r>
            <a:r>
              <a:rPr lang="en" sz="2267" b="1">
                <a:solidFill>
                  <a:srgbClr val="FFFFFF"/>
                </a:solidFill>
                <a:latin typeface="PT Sans"/>
                <a:ea typeface="PT Sans"/>
                <a:cs typeface="PT Sans"/>
                <a:sym typeface="PT Sans"/>
              </a:rPr>
              <a:t>Research</a:t>
            </a:r>
            <a:r>
              <a:rPr lang="en" sz="2267">
                <a:solidFill>
                  <a:srgbClr val="A4C2F4"/>
                </a:solidFill>
                <a:latin typeface="PT Sans"/>
                <a:ea typeface="PT Sans"/>
                <a:cs typeface="PT Sans"/>
                <a:sym typeface="PT Sans"/>
              </a:rPr>
              <a:t> | Talent | Industry | Politics | Predictions</a:t>
            </a:r>
            <a:endParaRPr sz="2267">
              <a:solidFill>
                <a:srgbClr val="A4C2F4"/>
              </a:solidFill>
              <a:latin typeface="PT Sans"/>
              <a:ea typeface="PT Sans"/>
              <a:cs typeface="PT Sans"/>
              <a:sym typeface="PT Sans"/>
            </a:endParaRPr>
          </a:p>
        </p:txBody>
      </p:sp>
      <p:sp>
        <p:nvSpPr>
          <p:cNvPr id="525" name="Google Shape;525;p52"/>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3"/>
          <p:cNvSpPr txBox="1"/>
          <p:nvPr/>
        </p:nvSpPr>
        <p:spPr>
          <a:xfrm>
            <a:off x="118833" y="1449833"/>
            <a:ext cx="11954400" cy="5344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1600" b="1" dirty="0">
                <a:latin typeface="PT Sans"/>
                <a:ea typeface="PT Sans"/>
                <a:cs typeface="PT Sans"/>
                <a:sym typeface="PT Sans"/>
              </a:rPr>
              <a:t>    Given a broken program and diagnostic feedback (compiler error message), DrRepair localizes an erroneous</a:t>
            </a:r>
            <a:endParaRPr sz="1600" b="1" dirty="0">
              <a:latin typeface="PT Sans"/>
              <a:ea typeface="PT Sans"/>
              <a:cs typeface="PT Sans"/>
              <a:sym typeface="PT Sans"/>
            </a:endParaRPr>
          </a:p>
          <a:p>
            <a:pPr>
              <a:lnSpc>
                <a:spcPct val="115000"/>
              </a:lnSpc>
              <a:buClr>
                <a:srgbClr val="000000"/>
              </a:buClr>
              <a:buSzPts val="1100"/>
            </a:pPr>
            <a:r>
              <a:rPr lang="en" sz="1600" b="1" dirty="0">
                <a:latin typeface="PT Sans"/>
                <a:ea typeface="PT Sans"/>
                <a:cs typeface="PT Sans"/>
                <a:sym typeface="PT Sans"/>
              </a:rPr>
              <a:t>    line and generates a repaired line. </a:t>
            </a:r>
            <a:endParaRPr sz="1600" b="1" dirty="0">
              <a:latin typeface="PT Sans"/>
              <a:ea typeface="PT Sans"/>
              <a:cs typeface="PT Sans"/>
              <a:sym typeface="PT Sans"/>
            </a:endParaRPr>
          </a:p>
        </p:txBody>
      </p:sp>
      <p:sp>
        <p:nvSpPr>
          <p:cNvPr id="531" name="Google Shape;531;p53"/>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000" b="1" dirty="0">
                <a:solidFill>
                  <a:schemeClr val="dk1"/>
                </a:solidFill>
                <a:latin typeface="PT Sans"/>
                <a:ea typeface="PT Sans"/>
                <a:cs typeface="PT Sans"/>
                <a:sym typeface="PT Sans"/>
              </a:rPr>
              <a:t>Computer, can you automatically repair my buggy programs too?</a:t>
            </a:r>
            <a:endParaRPr sz="2000" b="1" dirty="0">
              <a:latin typeface="PT Sans"/>
              <a:ea typeface="PT Sans"/>
              <a:cs typeface="PT Sans"/>
              <a:sym typeface="PT Sans"/>
            </a:endParaRPr>
          </a:p>
        </p:txBody>
      </p:sp>
      <p:sp>
        <p:nvSpPr>
          <p:cNvPr id="532" name="Google Shape;532;p53"/>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sp>
        <p:nvSpPr>
          <p:cNvPr id="533" name="Google Shape;533;p53"/>
          <p:cNvSpPr txBox="1"/>
          <p:nvPr/>
        </p:nvSpPr>
        <p:spPr>
          <a:xfrm>
            <a:off x="9049407" y="6171700"/>
            <a:ext cx="3023960"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pic>
        <p:nvPicPr>
          <p:cNvPr id="534" name="Google Shape;534;p53"/>
          <p:cNvPicPr preferRelativeResize="0"/>
          <p:nvPr/>
        </p:nvPicPr>
        <p:blipFill>
          <a:blip r:embed="rId3">
            <a:alphaModFix/>
          </a:blip>
          <a:stretch>
            <a:fillRect/>
          </a:stretch>
        </p:blipFill>
        <p:spPr>
          <a:xfrm>
            <a:off x="4979500" y="2143134"/>
            <a:ext cx="4876467" cy="4089001"/>
          </a:xfrm>
          <a:prstGeom prst="rect">
            <a:avLst/>
          </a:prstGeom>
          <a:noFill/>
          <a:ln>
            <a:noFill/>
          </a:ln>
        </p:spPr>
      </p:pic>
      <p:sp>
        <p:nvSpPr>
          <p:cNvPr id="535" name="Google Shape;535;p53"/>
          <p:cNvSpPr txBox="1"/>
          <p:nvPr/>
        </p:nvSpPr>
        <p:spPr>
          <a:xfrm>
            <a:off x="143233" y="2249933"/>
            <a:ext cx="4795200" cy="3800800"/>
          </a:xfrm>
          <a:prstGeom prst="rect">
            <a:avLst/>
          </a:prstGeom>
          <a:noFill/>
          <a:ln>
            <a:noFill/>
          </a:ln>
        </p:spPr>
        <p:txBody>
          <a:bodyPr spcFirstLastPara="1" wrap="square" lIns="121900" tIns="121900" rIns="121900" bIns="121900" anchor="t" anchorCtr="0">
            <a:noAutofit/>
          </a:bodyPr>
          <a:lstStyle/>
          <a:p>
            <a:pPr marL="365751" indent="-301404">
              <a:lnSpc>
                <a:spcPct val="115000"/>
              </a:lnSpc>
              <a:buSzPts val="1400"/>
              <a:buFont typeface="PT Sans"/>
              <a:buChar char="●"/>
            </a:pPr>
            <a:r>
              <a:rPr lang="en" dirty="0">
                <a:latin typeface="PT Sans"/>
                <a:ea typeface="PT Sans"/>
                <a:cs typeface="PT Sans"/>
                <a:sym typeface="PT Sans"/>
              </a:rPr>
              <a:t>The model jointly reasons over the broken source code and the diagnostic feedback using graph neural networks. </a:t>
            </a:r>
            <a:endParaRPr dirty="0">
              <a:latin typeface="PT Sans"/>
              <a:ea typeface="PT Sans"/>
              <a:cs typeface="PT Sans"/>
              <a:sym typeface="PT Sans"/>
            </a:endParaRPr>
          </a:p>
          <a:p>
            <a:pPr marL="365751" indent="-301404">
              <a:lnSpc>
                <a:spcPct val="115000"/>
              </a:lnSpc>
              <a:buSzPts val="1400"/>
              <a:buFont typeface="PT Sans"/>
              <a:buChar char="●"/>
            </a:pPr>
            <a:r>
              <a:rPr lang="en" dirty="0">
                <a:latin typeface="PT Sans"/>
                <a:ea typeface="PT Sans"/>
                <a:cs typeface="PT Sans"/>
                <a:sym typeface="PT Sans"/>
              </a:rPr>
              <a:t>They use self-supervised learning to obviate the need for labelling by taking code from programming competitions and corrupting it into a broken program. </a:t>
            </a:r>
            <a:endParaRPr dirty="0">
              <a:latin typeface="PT Sans"/>
              <a:ea typeface="PT Sans"/>
              <a:cs typeface="PT Sans"/>
              <a:sym typeface="PT Sans"/>
            </a:endParaRPr>
          </a:p>
          <a:p>
            <a:pPr marL="365751" indent="-301404">
              <a:lnSpc>
                <a:spcPct val="115000"/>
              </a:lnSpc>
              <a:buSzPts val="1400"/>
              <a:buFont typeface="PT Sans"/>
              <a:buChar char="●"/>
            </a:pPr>
            <a:r>
              <a:rPr lang="en" dirty="0">
                <a:latin typeface="PT Sans"/>
                <a:ea typeface="PT Sans"/>
                <a:cs typeface="PT Sans"/>
                <a:sym typeface="PT Sans"/>
              </a:rPr>
              <a:t>A SOTA is set on DeepFix, which is a program repair benchmark for correct intro programming assignments in C.</a:t>
            </a:r>
            <a:endParaRPr dirty="0">
              <a:latin typeface="PT Sans"/>
              <a:ea typeface="PT Sans"/>
              <a:cs typeface="PT Sans"/>
              <a:sym typeface="PT Sans"/>
            </a:endParaRPr>
          </a:p>
        </p:txBody>
      </p:sp>
      <p:pic>
        <p:nvPicPr>
          <p:cNvPr id="536" name="Google Shape;536;p53"/>
          <p:cNvPicPr preferRelativeResize="0"/>
          <p:nvPr/>
        </p:nvPicPr>
        <p:blipFill>
          <a:blip r:embed="rId4">
            <a:alphaModFix/>
          </a:blip>
          <a:stretch>
            <a:fillRect/>
          </a:stretch>
        </p:blipFill>
        <p:spPr>
          <a:xfrm>
            <a:off x="9745866" y="3758860"/>
            <a:ext cx="2141333" cy="1098809"/>
          </a:xfrm>
          <a:prstGeom prst="rect">
            <a:avLst/>
          </a:prstGeom>
          <a:noFill/>
          <a:ln>
            <a:noFill/>
          </a:ln>
        </p:spPr>
      </p:pic>
      <p:pic>
        <p:nvPicPr>
          <p:cNvPr id="537" name="Google Shape;537;p53"/>
          <p:cNvPicPr preferRelativeResize="0"/>
          <p:nvPr/>
        </p:nvPicPr>
        <p:blipFill>
          <a:blip r:embed="rId5">
            <a:alphaModFix/>
          </a:blip>
          <a:stretch>
            <a:fillRect/>
          </a:stretch>
        </p:blipFill>
        <p:spPr>
          <a:xfrm>
            <a:off x="143233" y="6171700"/>
            <a:ext cx="1051179" cy="584000"/>
          </a:xfrm>
          <a:prstGeom prst="rect">
            <a:avLst/>
          </a:prstGeom>
          <a:noFill/>
          <a:ln>
            <a:noFill/>
          </a:ln>
        </p:spPr>
      </p:pic>
      <p:sp>
        <p:nvSpPr>
          <p:cNvPr id="538" name="Google Shape;538;p53"/>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539" name="Google Shape;539;p53"/>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Introduction</a:t>
            </a:r>
            <a:r>
              <a:rPr lang="en" sz="2267">
                <a:solidFill>
                  <a:schemeClr val="lt1"/>
                </a:solidFill>
                <a:latin typeface="PT Sans"/>
                <a:ea typeface="PT Sans"/>
                <a:cs typeface="PT Sans"/>
                <a:sym typeface="PT Sans"/>
              </a:rPr>
              <a:t> </a:t>
            </a:r>
            <a:r>
              <a:rPr lang="en" sz="2267">
                <a:solidFill>
                  <a:srgbClr val="A4C2F4"/>
                </a:solidFill>
                <a:latin typeface="PT Sans"/>
                <a:ea typeface="PT Sans"/>
                <a:cs typeface="PT Sans"/>
                <a:sym typeface="PT Sans"/>
              </a:rPr>
              <a:t>| </a:t>
            </a:r>
            <a:r>
              <a:rPr lang="en" sz="2267" b="1">
                <a:solidFill>
                  <a:srgbClr val="FFFFFF"/>
                </a:solidFill>
                <a:latin typeface="PT Sans"/>
                <a:ea typeface="PT Sans"/>
                <a:cs typeface="PT Sans"/>
                <a:sym typeface="PT Sans"/>
              </a:rPr>
              <a:t>Research</a:t>
            </a:r>
            <a:r>
              <a:rPr lang="en" sz="2267">
                <a:solidFill>
                  <a:srgbClr val="A4C2F4"/>
                </a:solidFill>
                <a:latin typeface="PT Sans"/>
                <a:ea typeface="PT Sans"/>
                <a:cs typeface="PT Sans"/>
                <a:sym typeface="PT Sans"/>
              </a:rPr>
              <a:t> | Talent | Industry | Politics | Predictions</a:t>
            </a:r>
            <a:endParaRPr sz="2267">
              <a:solidFill>
                <a:srgbClr val="A4C2F4"/>
              </a:solidFill>
              <a:latin typeface="PT Sans"/>
              <a:ea typeface="PT Sans"/>
              <a:cs typeface="PT Sans"/>
              <a:sym typeface="PT Sans"/>
            </a:endParaRPr>
          </a:p>
        </p:txBody>
      </p:sp>
      <p:sp>
        <p:nvSpPr>
          <p:cNvPr id="540" name="Google Shape;540;p53"/>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10061"/>
        </a:solidFill>
        <a:effectLst/>
      </p:bgPr>
    </p:bg>
    <p:spTree>
      <p:nvGrpSpPr>
        <p:cNvPr id="1" name="Shape 163"/>
        <p:cNvGrpSpPr/>
        <p:nvPr/>
      </p:nvGrpSpPr>
      <p:grpSpPr>
        <a:xfrm>
          <a:off x="0" y="0"/>
          <a:ext cx="0" cy="0"/>
          <a:chOff x="0" y="0"/>
          <a:chExt cx="0" cy="0"/>
        </a:xfrm>
      </p:grpSpPr>
      <p:sp>
        <p:nvSpPr>
          <p:cNvPr id="164" name="Google Shape;164;p41"/>
          <p:cNvSpPr txBox="1"/>
          <p:nvPr/>
        </p:nvSpPr>
        <p:spPr>
          <a:xfrm>
            <a:off x="1944400" y="2152467"/>
            <a:ext cx="8303200" cy="2280800"/>
          </a:xfrm>
          <a:prstGeom prst="rect">
            <a:avLst/>
          </a:prstGeom>
          <a:noFill/>
          <a:ln>
            <a:noFill/>
          </a:ln>
        </p:spPr>
        <p:txBody>
          <a:bodyPr spcFirstLastPara="1" wrap="square" lIns="121900" tIns="121900" rIns="121900" bIns="121900" anchor="ctr" anchorCtr="0">
            <a:noAutofit/>
          </a:bodyPr>
          <a:lstStyle/>
          <a:p>
            <a:pPr algn="ctr" defTabSz="1219170">
              <a:lnSpc>
                <a:spcPct val="115000"/>
              </a:lnSpc>
              <a:buClr>
                <a:srgbClr val="000000"/>
              </a:buClr>
            </a:pPr>
            <a:r>
              <a:rPr lang="en" sz="6400" b="1" kern="0" dirty="0">
                <a:solidFill>
                  <a:srgbClr val="FFFFFF"/>
                </a:solidFill>
                <a:latin typeface="PT Sans"/>
                <a:ea typeface="PT Sans"/>
                <a:cs typeface="PT Sans"/>
                <a:sym typeface="PT Sans"/>
              </a:rPr>
              <a:t>State of AI Report</a:t>
            </a:r>
            <a:endParaRPr sz="6400" b="1" kern="0" dirty="0">
              <a:solidFill>
                <a:srgbClr val="FFFFFF"/>
              </a:solidFill>
              <a:latin typeface="PT Sans"/>
              <a:ea typeface="PT Sans"/>
              <a:cs typeface="PT Sans"/>
              <a:sym typeface="PT Sans"/>
            </a:endParaRPr>
          </a:p>
          <a:p>
            <a:pPr algn="ctr" defTabSz="1219170">
              <a:lnSpc>
                <a:spcPct val="115000"/>
              </a:lnSpc>
              <a:buClr>
                <a:srgbClr val="000000"/>
              </a:buClr>
            </a:pPr>
            <a:r>
              <a:rPr lang="en" sz="3733" b="1" kern="0" dirty="0">
                <a:solidFill>
                  <a:srgbClr val="FFFFFF"/>
                </a:solidFill>
                <a:latin typeface="PT Sans"/>
                <a:ea typeface="PT Sans"/>
                <a:cs typeface="PT Sans"/>
                <a:sym typeface="PT Sans"/>
              </a:rPr>
              <a:t>October 12, </a:t>
            </a:r>
            <a:r>
              <a:rPr lang="en" sz="3733" b="1" kern="0" dirty="0">
                <a:solidFill>
                  <a:srgbClr val="FFFF00"/>
                </a:solidFill>
                <a:latin typeface="PT Sans"/>
                <a:ea typeface="PT Sans"/>
                <a:cs typeface="PT Sans"/>
                <a:sym typeface="PT Sans"/>
              </a:rPr>
              <a:t>2021</a:t>
            </a:r>
            <a:endParaRPr sz="3733" b="1" kern="0" dirty="0">
              <a:solidFill>
                <a:srgbClr val="FFFF00"/>
              </a:solidFill>
              <a:latin typeface="PT Sans"/>
              <a:ea typeface="PT Sans"/>
              <a:cs typeface="PT Sans"/>
              <a:sym typeface="PT Sans"/>
            </a:endParaRPr>
          </a:p>
        </p:txBody>
      </p:sp>
      <p:sp>
        <p:nvSpPr>
          <p:cNvPr id="165" name="Google Shape;165;p41"/>
          <p:cNvSpPr txBox="1"/>
          <p:nvPr/>
        </p:nvSpPr>
        <p:spPr>
          <a:xfrm>
            <a:off x="10559951" y="62200"/>
            <a:ext cx="15304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a:t>
            </a:r>
            <a:endParaRPr sz="2400" b="1" kern="0">
              <a:solidFill>
                <a:srgbClr val="FFFFFF"/>
              </a:solidFill>
              <a:latin typeface="PT Sans"/>
              <a:ea typeface="PT Sans"/>
              <a:cs typeface="PT Sans"/>
              <a:sym typeface="PT Sans"/>
            </a:endParaRPr>
          </a:p>
        </p:txBody>
      </p:sp>
      <p:sp>
        <p:nvSpPr>
          <p:cNvPr id="166" name="Google Shape;166;p41"/>
          <p:cNvSpPr txBox="1"/>
          <p:nvPr/>
        </p:nvSpPr>
        <p:spPr>
          <a:xfrm>
            <a:off x="84500" y="62200"/>
            <a:ext cx="1530400" cy="584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2400" b="1" kern="0">
                <a:solidFill>
                  <a:srgbClr val="FFFFFF"/>
                </a:solidFill>
                <a:latin typeface="PT Sans"/>
                <a:ea typeface="PT Sans"/>
                <a:cs typeface="PT Sans"/>
                <a:sym typeface="PT Sans"/>
              </a:rPr>
              <a:t>stateof.ai</a:t>
            </a:r>
            <a:endParaRPr sz="2400" b="1" kern="0">
              <a:solidFill>
                <a:srgbClr val="FFFFFF"/>
              </a:solidFill>
              <a:latin typeface="PT Sans"/>
              <a:ea typeface="PT Sans"/>
              <a:cs typeface="PT Sans"/>
              <a:sym typeface="PT Sans"/>
            </a:endParaRPr>
          </a:p>
        </p:txBody>
      </p:sp>
      <p:sp>
        <p:nvSpPr>
          <p:cNvPr id="167" name="Google Shape;167;p41"/>
          <p:cNvSpPr txBox="1"/>
          <p:nvPr/>
        </p:nvSpPr>
        <p:spPr>
          <a:xfrm>
            <a:off x="5903001" y="6186867"/>
            <a:ext cx="6187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a:solidFill>
                  <a:srgbClr val="FFFFFF"/>
                </a:solidFill>
                <a:latin typeface="PT Sans"/>
                <a:ea typeface="PT Sans"/>
                <a:cs typeface="PT Sans"/>
                <a:sym typeface="PT Sans"/>
              </a:rPr>
              <a:t>Ian Hogarth</a:t>
            </a:r>
            <a:endParaRPr sz="2400" b="1" kern="0">
              <a:solidFill>
                <a:srgbClr val="FFFFFF"/>
              </a:solidFill>
              <a:latin typeface="PT Sans"/>
              <a:ea typeface="PT Sans"/>
              <a:cs typeface="PT Sans"/>
              <a:sym typeface="PT Sans"/>
            </a:endParaRPr>
          </a:p>
        </p:txBody>
      </p:sp>
      <p:sp>
        <p:nvSpPr>
          <p:cNvPr id="168" name="Google Shape;168;p41"/>
          <p:cNvSpPr txBox="1"/>
          <p:nvPr/>
        </p:nvSpPr>
        <p:spPr>
          <a:xfrm>
            <a:off x="84500" y="6186867"/>
            <a:ext cx="3360400" cy="584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2400" b="1" kern="0">
                <a:solidFill>
                  <a:srgbClr val="FFFFFF"/>
                </a:solidFill>
                <a:latin typeface="PT Sans"/>
                <a:ea typeface="PT Sans"/>
                <a:cs typeface="PT Sans"/>
                <a:sym typeface="PT Sans"/>
              </a:rPr>
              <a:t>Nathan Benaich</a:t>
            </a:r>
            <a:endParaRPr sz="2400" b="1" kern="0">
              <a:solidFill>
                <a:srgbClr val="FFFFFF"/>
              </a:solidFill>
              <a:latin typeface="PT Sans"/>
              <a:ea typeface="PT Sans"/>
              <a:cs typeface="PT Sans"/>
              <a:sym typeface="PT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8"/>
          <p:cNvSpPr txBox="1"/>
          <p:nvPr/>
        </p:nvSpPr>
        <p:spPr>
          <a:xfrm>
            <a:off x="9817767" y="61717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a:solidFill>
                  <a:srgbClr val="000000"/>
                </a:solidFill>
                <a:latin typeface="PT Sans"/>
                <a:ea typeface="PT Sans"/>
                <a:cs typeface="PT Sans"/>
                <a:sym typeface="PT Sans"/>
              </a:rPr>
              <a:t>stateof.ai 2021</a:t>
            </a:r>
            <a:endParaRPr sz="2400" b="1" kern="0">
              <a:solidFill>
                <a:srgbClr val="000000"/>
              </a:solidFill>
              <a:latin typeface="PT Sans"/>
              <a:ea typeface="PT Sans"/>
              <a:cs typeface="PT Sans"/>
              <a:sym typeface="PT Sans"/>
            </a:endParaRPr>
          </a:p>
        </p:txBody>
      </p:sp>
      <p:sp>
        <p:nvSpPr>
          <p:cNvPr id="931" name="Google Shape;931;p88"/>
          <p:cNvSpPr txBox="1"/>
          <p:nvPr/>
        </p:nvSpPr>
        <p:spPr>
          <a:xfrm>
            <a:off x="118833" y="1449833"/>
            <a:ext cx="11954400" cy="708400"/>
          </a:xfrm>
          <a:prstGeom prst="rect">
            <a:avLst/>
          </a:prstGeom>
          <a:noFill/>
          <a:ln>
            <a:noFill/>
          </a:ln>
        </p:spPr>
        <p:txBody>
          <a:bodyPr spcFirstLastPara="1" wrap="square" lIns="121900" tIns="121900" rIns="121900" bIns="121900" anchor="t" anchorCtr="0">
            <a:noAutofit/>
          </a:bodyPr>
          <a:lstStyle/>
          <a:p>
            <a:pPr marL="228594" defTabSz="1219170">
              <a:lnSpc>
                <a:spcPct val="115000"/>
              </a:lnSpc>
              <a:buClr>
                <a:srgbClr val="000000"/>
              </a:buClr>
              <a:buSzPts val="1100"/>
            </a:pPr>
            <a:r>
              <a:rPr lang="en" sz="1867" b="1" kern="0">
                <a:solidFill>
                  <a:srgbClr val="000000"/>
                </a:solidFill>
                <a:latin typeface="PT Sans"/>
                <a:ea typeface="PT Sans"/>
                <a:cs typeface="PT Sans"/>
                <a:sym typeface="PT Sans"/>
              </a:rPr>
              <a:t>3 different teams from Baidu, Google and Microsoft all surpass human baselines on the SuperGLUE NLP tasks.</a:t>
            </a:r>
            <a:endParaRPr sz="1867" kern="0">
              <a:solidFill>
                <a:srgbClr val="000000"/>
              </a:solidFill>
              <a:latin typeface="PT Sans"/>
              <a:ea typeface="PT Sans"/>
              <a:cs typeface="PT Sans"/>
              <a:sym typeface="PT Sans"/>
            </a:endParaRPr>
          </a:p>
          <a:p>
            <a:pPr defTabSz="1219170">
              <a:lnSpc>
                <a:spcPct val="115000"/>
              </a:lnSpc>
              <a:buClr>
                <a:srgbClr val="000000"/>
              </a:buClr>
              <a:buSzPts val="1100"/>
            </a:pPr>
            <a:endParaRPr sz="1867" b="1" kern="0">
              <a:solidFill>
                <a:srgbClr val="000000"/>
              </a:solidFill>
              <a:latin typeface="PT Sans"/>
              <a:ea typeface="PT Sans"/>
              <a:cs typeface="PT Sans"/>
              <a:sym typeface="PT Sans"/>
            </a:endParaRPr>
          </a:p>
        </p:txBody>
      </p:sp>
      <p:sp>
        <p:nvSpPr>
          <p:cNvPr id="932" name="Google Shape;932;p88"/>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gn="just" defTabSz="1219170">
              <a:lnSpc>
                <a:spcPct val="115000"/>
              </a:lnSpc>
              <a:buClr>
                <a:srgbClr val="000000"/>
              </a:buClr>
              <a:buSzPts val="1100"/>
            </a:pPr>
            <a:r>
              <a:rPr lang="en" sz="2400" b="1" kern="0" dirty="0">
                <a:solidFill>
                  <a:srgbClr val="000000"/>
                </a:solidFill>
                <a:latin typeface="PT Sans"/>
                <a:ea typeface="PT Sans"/>
                <a:cs typeface="PT Sans"/>
                <a:sym typeface="PT Sans"/>
              </a:rPr>
              <a:t>One year after General Language Understanding Evaluation (GLUE), SuperGLUE is solved</a:t>
            </a:r>
            <a:endParaRPr sz="2400" b="1" kern="0" dirty="0">
              <a:solidFill>
                <a:srgbClr val="000000"/>
              </a:solidFill>
              <a:latin typeface="PT Sans"/>
              <a:ea typeface="PT Sans"/>
              <a:cs typeface="PT Sans"/>
              <a:sym typeface="PT Sans"/>
            </a:endParaRPr>
          </a:p>
        </p:txBody>
      </p:sp>
      <p:sp>
        <p:nvSpPr>
          <p:cNvPr id="933" name="Google Shape;933;p88"/>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Arial"/>
              <a:cs typeface="Arial"/>
              <a:sym typeface="Arial"/>
            </a:endParaRPr>
          </a:p>
        </p:txBody>
      </p:sp>
      <p:sp>
        <p:nvSpPr>
          <p:cNvPr id="934" name="Google Shape;934;p88"/>
          <p:cNvSpPr txBox="1"/>
          <p:nvPr/>
        </p:nvSpPr>
        <p:spPr>
          <a:xfrm>
            <a:off x="118833" y="1966300"/>
            <a:ext cx="5900400" cy="4061869"/>
          </a:xfrm>
          <a:prstGeom prst="rect">
            <a:avLst/>
          </a:prstGeom>
          <a:noFill/>
          <a:ln>
            <a:noFill/>
          </a:ln>
        </p:spPr>
        <p:txBody>
          <a:bodyPr spcFirstLastPara="1" wrap="square" lIns="48000" tIns="48000" rIns="48000" bIns="48000" anchor="t" anchorCtr="0">
            <a:spAutoFit/>
          </a:bodyPr>
          <a:lstStyle/>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Baidu’s ERNIE 3.0 is the best scoring model (90.6%), outperforming the human baseline by 0.8 percentage point.</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ERNIE 3.0 stands out from two perspectives: its pre-training data and its historical development.</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Data: In addition to a massive text corpus, ERNIE 3.0 uses a large-scale knowledge graph of 50 million facts to enhance the model’s world knowledge.</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Origins: ERNIE has been developed fully within Chinese institutions (Tsinghua, Huawei, Baidu). While these have long been seen as followers, they are now leading the NLP SOTA race.</a:t>
            </a:r>
            <a:endParaRPr sz="1867" kern="0">
              <a:solidFill>
                <a:srgbClr val="000000"/>
              </a:solidFill>
              <a:latin typeface="PT Sans"/>
              <a:ea typeface="PT Sans"/>
              <a:cs typeface="PT Sans"/>
              <a:sym typeface="PT Sans"/>
            </a:endParaRPr>
          </a:p>
        </p:txBody>
      </p:sp>
      <p:grpSp>
        <p:nvGrpSpPr>
          <p:cNvPr id="935" name="Google Shape;935;p88"/>
          <p:cNvGrpSpPr/>
          <p:nvPr/>
        </p:nvGrpSpPr>
        <p:grpSpPr>
          <a:xfrm>
            <a:off x="6378063" y="2056631"/>
            <a:ext cx="4905295" cy="4153829"/>
            <a:chOff x="4002531" y="1349420"/>
            <a:chExt cx="4098675" cy="3470780"/>
          </a:xfrm>
        </p:grpSpPr>
        <p:pic>
          <p:nvPicPr>
            <p:cNvPr id="936" name="Google Shape;936;p88"/>
            <p:cNvPicPr preferRelativeResize="0"/>
            <p:nvPr/>
          </p:nvPicPr>
          <p:blipFill>
            <a:blip r:embed="rId3">
              <a:alphaModFix/>
            </a:blip>
            <a:stretch>
              <a:fillRect/>
            </a:stretch>
          </p:blipFill>
          <p:spPr>
            <a:xfrm>
              <a:off x="4482600" y="3234475"/>
              <a:ext cx="2956936" cy="1585725"/>
            </a:xfrm>
            <a:prstGeom prst="rect">
              <a:avLst/>
            </a:prstGeom>
            <a:noFill/>
            <a:ln>
              <a:noFill/>
            </a:ln>
          </p:spPr>
        </p:pic>
        <p:pic>
          <p:nvPicPr>
            <p:cNvPr id="937" name="Google Shape;937;p88"/>
            <p:cNvPicPr preferRelativeResize="0"/>
            <p:nvPr/>
          </p:nvPicPr>
          <p:blipFill>
            <a:blip r:embed="rId4">
              <a:alphaModFix/>
            </a:blip>
            <a:stretch>
              <a:fillRect/>
            </a:stretch>
          </p:blipFill>
          <p:spPr>
            <a:xfrm>
              <a:off x="4002531" y="1349420"/>
              <a:ext cx="4098675" cy="1524850"/>
            </a:xfrm>
            <a:prstGeom prst="rect">
              <a:avLst/>
            </a:prstGeom>
            <a:noFill/>
            <a:ln>
              <a:noFill/>
            </a:ln>
          </p:spPr>
        </p:pic>
        <p:pic>
          <p:nvPicPr>
            <p:cNvPr id="938" name="Google Shape;938;p88"/>
            <p:cNvPicPr preferRelativeResize="0"/>
            <p:nvPr/>
          </p:nvPicPr>
          <p:blipFill>
            <a:blip r:embed="rId5">
              <a:alphaModFix/>
            </a:blip>
            <a:stretch>
              <a:fillRect/>
            </a:stretch>
          </p:blipFill>
          <p:spPr>
            <a:xfrm>
              <a:off x="4815307" y="2874280"/>
              <a:ext cx="2473149" cy="73665"/>
            </a:xfrm>
            <a:prstGeom prst="rect">
              <a:avLst/>
            </a:prstGeom>
            <a:noFill/>
            <a:ln>
              <a:noFill/>
            </a:ln>
          </p:spPr>
        </p:pic>
      </p:grpSp>
      <p:pic>
        <p:nvPicPr>
          <p:cNvPr id="939" name="Google Shape;939;p88"/>
          <p:cNvPicPr preferRelativeResize="0"/>
          <p:nvPr/>
        </p:nvPicPr>
        <p:blipFill>
          <a:blip r:embed="rId6">
            <a:alphaModFix/>
          </a:blip>
          <a:stretch>
            <a:fillRect/>
          </a:stretch>
        </p:blipFill>
        <p:spPr>
          <a:xfrm>
            <a:off x="209267" y="6444000"/>
            <a:ext cx="1055800" cy="221000"/>
          </a:xfrm>
          <a:prstGeom prst="rect">
            <a:avLst/>
          </a:prstGeom>
          <a:noFill/>
          <a:ln>
            <a:noFill/>
          </a:ln>
        </p:spPr>
      </p:pic>
      <p:sp>
        <p:nvSpPr>
          <p:cNvPr id="940" name="Google Shape;940;p88"/>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1" name="Google Shape;941;p88"/>
          <p:cNvSpPr txBox="1"/>
          <p:nvPr/>
        </p:nvSpPr>
        <p:spPr>
          <a:xfrm>
            <a:off x="9817600" y="622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 | 48</a:t>
            </a:r>
            <a:endParaRPr sz="2267" b="1" kern="0">
              <a:solidFill>
                <a:srgbClr val="FFFFFF"/>
              </a:solidFill>
              <a:latin typeface="PT Sans"/>
              <a:ea typeface="PT Sans"/>
              <a:cs typeface="PT Sans"/>
              <a:sym typeface="PT Sans"/>
            </a:endParaRPr>
          </a:p>
        </p:txBody>
      </p:sp>
      <p:sp>
        <p:nvSpPr>
          <p:cNvPr id="942" name="Google Shape;942;p88"/>
          <p:cNvSpPr txBox="1"/>
          <p:nvPr/>
        </p:nvSpPr>
        <p:spPr>
          <a:xfrm>
            <a:off x="0" y="0"/>
            <a:ext cx="96784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a:solidFill>
                  <a:srgbClr val="FFFFFF"/>
                </a:solidFill>
                <a:latin typeface="PT Sans"/>
                <a:ea typeface="PT Sans"/>
                <a:cs typeface="PT Sans"/>
                <a:sym typeface="PT Sans"/>
              </a:rPr>
              <a:t> </a:t>
            </a:r>
            <a:r>
              <a:rPr lang="en" sz="2267" kern="0">
                <a:solidFill>
                  <a:srgbClr val="A4C2F4"/>
                </a:solidFill>
                <a:uFill>
                  <a:noFill/>
                </a:uFill>
                <a:latin typeface="PT Sans"/>
                <a:ea typeface="PT Sans"/>
                <a:cs typeface="PT Sans"/>
                <a:sym typeface="PT Sans"/>
                <a:hlinkClick r:id="rId7" action="ppaction://hlinksldjump">
                  <a:extLst>
                    <a:ext uri="{A12FA001-AC4F-418D-AE19-62706E023703}">
                      <ahyp:hlinkClr xmlns:ahyp="http://schemas.microsoft.com/office/drawing/2018/hyperlinkcolor" val="tx"/>
                    </a:ext>
                  </a:extLst>
                </a:hlinkClick>
              </a:rPr>
              <a:t>Introduction</a:t>
            </a:r>
            <a:r>
              <a:rPr lang="en" sz="2267" kern="0">
                <a:solidFill>
                  <a:srgbClr val="FFFFFF"/>
                </a:solidFill>
                <a:latin typeface="PT Sans"/>
                <a:ea typeface="PT Sans"/>
                <a:cs typeface="PT Sans"/>
                <a:sym typeface="PT Sans"/>
              </a:rPr>
              <a:t> </a:t>
            </a:r>
            <a:r>
              <a:rPr lang="en" sz="2267" kern="0">
                <a:solidFill>
                  <a:srgbClr val="A4C2F4"/>
                </a:solidFill>
                <a:latin typeface="PT Sans"/>
                <a:ea typeface="PT Sans"/>
                <a:cs typeface="PT Sans"/>
                <a:sym typeface="PT Sans"/>
              </a:rPr>
              <a:t>| </a:t>
            </a:r>
            <a:r>
              <a:rPr lang="en" sz="2267" b="1" kern="0">
                <a:solidFill>
                  <a:srgbClr val="FFFFFF"/>
                </a:solidFill>
                <a:uFill>
                  <a:noFill/>
                </a:uFill>
                <a:latin typeface="PT Sans"/>
                <a:ea typeface="PT Sans"/>
                <a:cs typeface="PT Sans"/>
                <a:sym typeface="PT Sans"/>
                <a:hlinkClick r:id="rId8" action="ppaction://hlinksldjump">
                  <a:extLst>
                    <a:ext uri="{A12FA001-AC4F-418D-AE19-62706E023703}">
                      <ahyp:hlinkClr xmlns:ahyp="http://schemas.microsoft.com/office/drawing/2018/hyperlinkcolor" val="tx"/>
                    </a:ext>
                  </a:extLst>
                </a:hlinkClick>
              </a:rPr>
              <a:t>Research</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rId9" action="ppaction://hlinksldjump">
                  <a:extLst>
                    <a:ext uri="{A12FA001-AC4F-418D-AE19-62706E023703}">
                      <ahyp:hlinkClr xmlns:ahyp="http://schemas.microsoft.com/office/drawing/2018/hyperlinkcolor" val="tx"/>
                    </a:ext>
                  </a:extLst>
                </a:hlinkClick>
              </a:rPr>
              <a:t>Talent</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Industry</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Politics</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Predictions</a:t>
            </a:r>
            <a:endParaRPr sz="2267" kern="0">
              <a:solidFill>
                <a:srgbClr val="A4C2F4"/>
              </a:solidFill>
              <a:latin typeface="PT Sans"/>
              <a:ea typeface="PT Sans"/>
              <a:cs typeface="PT Sans"/>
              <a:sym typeface="P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89"/>
          <p:cNvSpPr txBox="1"/>
          <p:nvPr/>
        </p:nvSpPr>
        <p:spPr>
          <a:xfrm>
            <a:off x="9817767" y="61717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a:solidFill>
                  <a:srgbClr val="000000"/>
                </a:solidFill>
                <a:latin typeface="PT Sans"/>
                <a:ea typeface="PT Sans"/>
                <a:cs typeface="PT Sans"/>
                <a:sym typeface="PT Sans"/>
              </a:rPr>
              <a:t>stateof.ai 2021</a:t>
            </a:r>
            <a:endParaRPr sz="2400" b="1" kern="0">
              <a:solidFill>
                <a:srgbClr val="000000"/>
              </a:solidFill>
              <a:latin typeface="PT Sans"/>
              <a:ea typeface="PT Sans"/>
              <a:cs typeface="PT Sans"/>
              <a:sym typeface="PT Sans"/>
            </a:endParaRPr>
          </a:p>
        </p:txBody>
      </p:sp>
      <p:sp>
        <p:nvSpPr>
          <p:cNvPr id="948" name="Google Shape;948;p89"/>
          <p:cNvSpPr txBox="1"/>
          <p:nvPr/>
        </p:nvSpPr>
        <p:spPr>
          <a:xfrm>
            <a:off x="118833" y="1449833"/>
            <a:ext cx="11954400" cy="708400"/>
          </a:xfrm>
          <a:prstGeom prst="rect">
            <a:avLst/>
          </a:prstGeom>
          <a:noFill/>
          <a:ln>
            <a:noFill/>
          </a:ln>
        </p:spPr>
        <p:txBody>
          <a:bodyPr spcFirstLastPara="1" wrap="square" lIns="121900" tIns="121900" rIns="121900" bIns="121900" anchor="t" anchorCtr="0">
            <a:noAutofit/>
          </a:bodyPr>
          <a:lstStyle/>
          <a:p>
            <a:pPr marL="228594" defTabSz="1219170">
              <a:lnSpc>
                <a:spcPct val="115000"/>
              </a:lnSpc>
              <a:buClr>
                <a:srgbClr val="000000"/>
              </a:buClr>
              <a:buSzPts val="1100"/>
            </a:pPr>
            <a:r>
              <a:rPr lang="en" sz="1867" b="1" kern="0">
                <a:solidFill>
                  <a:srgbClr val="000000"/>
                </a:solidFill>
                <a:latin typeface="PT Sans"/>
                <a:ea typeface="PT Sans"/>
                <a:cs typeface="PT Sans"/>
                <a:sym typeface="PT Sans"/>
              </a:rPr>
              <a:t>M6 is a 100B parameter model pre-trained on the largest dataset in Chinese for NLP and multimodal tasks.</a:t>
            </a:r>
            <a:endParaRPr sz="1867" kern="0">
              <a:solidFill>
                <a:srgbClr val="000000"/>
              </a:solidFill>
              <a:latin typeface="PT Sans"/>
              <a:ea typeface="PT Sans"/>
              <a:cs typeface="PT Sans"/>
              <a:sym typeface="PT Sans"/>
            </a:endParaRPr>
          </a:p>
          <a:p>
            <a:pPr defTabSz="1219170">
              <a:lnSpc>
                <a:spcPct val="115000"/>
              </a:lnSpc>
              <a:buClr>
                <a:srgbClr val="000000"/>
              </a:buClr>
              <a:buSzPts val="1100"/>
            </a:pPr>
            <a:endParaRPr sz="1867" b="1" kern="0">
              <a:solidFill>
                <a:srgbClr val="000000"/>
              </a:solidFill>
              <a:latin typeface="PT Sans"/>
              <a:ea typeface="PT Sans"/>
              <a:cs typeface="PT Sans"/>
              <a:sym typeface="PT Sans"/>
            </a:endParaRPr>
          </a:p>
        </p:txBody>
      </p:sp>
      <p:sp>
        <p:nvSpPr>
          <p:cNvPr id="949" name="Google Shape;949;p89"/>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gn="just" defTabSz="1219170">
              <a:lnSpc>
                <a:spcPct val="115000"/>
              </a:lnSpc>
              <a:buClr>
                <a:srgbClr val="000000"/>
              </a:buClr>
              <a:buSzPts val="1100"/>
            </a:pPr>
            <a:r>
              <a:rPr lang="en" sz="2400" b="1" kern="0">
                <a:solidFill>
                  <a:srgbClr val="000000"/>
                </a:solidFill>
                <a:latin typeface="PT Sans"/>
                <a:ea typeface="PT Sans"/>
                <a:cs typeface="PT Sans"/>
                <a:sym typeface="PT Sans"/>
              </a:rPr>
              <a:t>CLIP, but now in Chinese</a:t>
            </a:r>
            <a:endParaRPr sz="2400" b="1" kern="0">
              <a:solidFill>
                <a:srgbClr val="000000"/>
              </a:solidFill>
              <a:latin typeface="PT Sans"/>
              <a:ea typeface="PT Sans"/>
              <a:cs typeface="PT Sans"/>
              <a:sym typeface="PT Sans"/>
            </a:endParaRPr>
          </a:p>
        </p:txBody>
      </p:sp>
      <p:sp>
        <p:nvSpPr>
          <p:cNvPr id="950" name="Google Shape;950;p89"/>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Arial"/>
              <a:cs typeface="Arial"/>
              <a:sym typeface="Arial"/>
            </a:endParaRPr>
          </a:p>
        </p:txBody>
      </p:sp>
      <p:sp>
        <p:nvSpPr>
          <p:cNvPr id="951" name="Google Shape;951;p89"/>
          <p:cNvSpPr txBox="1"/>
          <p:nvPr/>
        </p:nvSpPr>
        <p:spPr>
          <a:xfrm>
            <a:off x="118833" y="1927867"/>
            <a:ext cx="11702400" cy="1418581"/>
          </a:xfrm>
          <a:prstGeom prst="rect">
            <a:avLst/>
          </a:prstGeom>
          <a:noFill/>
          <a:ln>
            <a:noFill/>
          </a:ln>
        </p:spPr>
        <p:txBody>
          <a:bodyPr spcFirstLastPara="1" wrap="square" lIns="48000" tIns="48000" rIns="48000" bIns="48000" anchor="t" anchorCtr="0">
            <a:spAutoFit/>
          </a:bodyPr>
          <a:lstStyle/>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While GPT-3-based models have demonstrated impressive performance on several multimodal tasks like image generation from text, they are trained primarily on English text.</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Researchers from Tsinghua and Alibaba introduce a dataset of 1.9TB of images and 290MB of Chinese text, on which they pre-train a large transformer.</a:t>
            </a:r>
            <a:endParaRPr sz="1867" kern="0">
              <a:solidFill>
                <a:srgbClr val="000000"/>
              </a:solidFill>
              <a:latin typeface="PT Sans"/>
              <a:ea typeface="PT Sans"/>
              <a:cs typeface="PT Sans"/>
              <a:sym typeface="PT Sans"/>
            </a:endParaRPr>
          </a:p>
        </p:txBody>
      </p:sp>
      <p:pic>
        <p:nvPicPr>
          <p:cNvPr id="952" name="Google Shape;952;p89"/>
          <p:cNvPicPr preferRelativeResize="0"/>
          <p:nvPr/>
        </p:nvPicPr>
        <p:blipFill>
          <a:blip r:embed="rId3">
            <a:alphaModFix/>
          </a:blip>
          <a:stretch>
            <a:fillRect/>
          </a:stretch>
        </p:blipFill>
        <p:spPr>
          <a:xfrm>
            <a:off x="220433" y="6272034"/>
            <a:ext cx="684536" cy="383333"/>
          </a:xfrm>
          <a:prstGeom prst="rect">
            <a:avLst/>
          </a:prstGeom>
          <a:noFill/>
          <a:ln>
            <a:noFill/>
          </a:ln>
        </p:spPr>
      </p:pic>
      <p:pic>
        <p:nvPicPr>
          <p:cNvPr id="953" name="Google Shape;953;p89"/>
          <p:cNvPicPr preferRelativeResize="0"/>
          <p:nvPr/>
        </p:nvPicPr>
        <p:blipFill>
          <a:blip r:embed="rId4">
            <a:alphaModFix/>
          </a:blip>
          <a:stretch>
            <a:fillRect/>
          </a:stretch>
        </p:blipFill>
        <p:spPr>
          <a:xfrm>
            <a:off x="1058366" y="6284149"/>
            <a:ext cx="1142935" cy="359097"/>
          </a:xfrm>
          <a:prstGeom prst="rect">
            <a:avLst/>
          </a:prstGeom>
          <a:noFill/>
          <a:ln>
            <a:noFill/>
          </a:ln>
        </p:spPr>
      </p:pic>
      <p:pic>
        <p:nvPicPr>
          <p:cNvPr id="954" name="Google Shape;954;p89"/>
          <p:cNvPicPr preferRelativeResize="0"/>
          <p:nvPr/>
        </p:nvPicPr>
        <p:blipFill>
          <a:blip r:embed="rId5">
            <a:alphaModFix/>
          </a:blip>
          <a:stretch>
            <a:fillRect/>
          </a:stretch>
        </p:blipFill>
        <p:spPr>
          <a:xfrm>
            <a:off x="6208688" y="3405082"/>
            <a:ext cx="5427651" cy="1258853"/>
          </a:xfrm>
          <a:prstGeom prst="rect">
            <a:avLst/>
          </a:prstGeom>
          <a:noFill/>
          <a:ln>
            <a:noFill/>
          </a:ln>
        </p:spPr>
      </p:pic>
      <p:pic>
        <p:nvPicPr>
          <p:cNvPr id="955" name="Google Shape;955;p89"/>
          <p:cNvPicPr preferRelativeResize="0"/>
          <p:nvPr/>
        </p:nvPicPr>
        <p:blipFill>
          <a:blip r:embed="rId6">
            <a:alphaModFix/>
          </a:blip>
          <a:stretch>
            <a:fillRect/>
          </a:stretch>
        </p:blipFill>
        <p:spPr>
          <a:xfrm>
            <a:off x="555662" y="3405067"/>
            <a:ext cx="5427644" cy="2568076"/>
          </a:xfrm>
          <a:prstGeom prst="rect">
            <a:avLst/>
          </a:prstGeom>
          <a:noFill/>
          <a:ln>
            <a:noFill/>
          </a:ln>
        </p:spPr>
      </p:pic>
      <p:pic>
        <p:nvPicPr>
          <p:cNvPr id="956" name="Google Shape;956;p89"/>
          <p:cNvPicPr preferRelativeResize="0"/>
          <p:nvPr/>
        </p:nvPicPr>
        <p:blipFill>
          <a:blip r:embed="rId7">
            <a:alphaModFix/>
          </a:blip>
          <a:stretch>
            <a:fillRect/>
          </a:stretch>
        </p:blipFill>
        <p:spPr>
          <a:xfrm>
            <a:off x="6208688" y="4847324"/>
            <a:ext cx="3394013" cy="1436809"/>
          </a:xfrm>
          <a:prstGeom prst="rect">
            <a:avLst/>
          </a:prstGeom>
          <a:noFill/>
          <a:ln>
            <a:noFill/>
          </a:ln>
        </p:spPr>
      </p:pic>
      <p:sp>
        <p:nvSpPr>
          <p:cNvPr id="957" name="Google Shape;957;p89"/>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8" name="Google Shape;958;p89"/>
          <p:cNvSpPr txBox="1"/>
          <p:nvPr/>
        </p:nvSpPr>
        <p:spPr>
          <a:xfrm>
            <a:off x="9817600" y="622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 | 49</a:t>
            </a:r>
            <a:endParaRPr sz="2267" b="1" kern="0">
              <a:solidFill>
                <a:srgbClr val="FFFFFF"/>
              </a:solidFill>
              <a:latin typeface="PT Sans"/>
              <a:ea typeface="PT Sans"/>
              <a:cs typeface="PT Sans"/>
              <a:sym typeface="PT Sans"/>
            </a:endParaRPr>
          </a:p>
        </p:txBody>
      </p:sp>
      <p:sp>
        <p:nvSpPr>
          <p:cNvPr id="959" name="Google Shape;959;p89"/>
          <p:cNvSpPr txBox="1"/>
          <p:nvPr/>
        </p:nvSpPr>
        <p:spPr>
          <a:xfrm>
            <a:off x="0" y="0"/>
            <a:ext cx="96784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a:solidFill>
                  <a:srgbClr val="FFFFFF"/>
                </a:solidFill>
                <a:latin typeface="PT Sans"/>
                <a:ea typeface="PT Sans"/>
                <a:cs typeface="PT Sans"/>
                <a:sym typeface="PT Sans"/>
              </a:rPr>
              <a:t> </a:t>
            </a:r>
            <a:r>
              <a:rPr lang="en" sz="2267" kern="0">
                <a:solidFill>
                  <a:srgbClr val="A4C2F4"/>
                </a:solidFill>
                <a:uFill>
                  <a:noFill/>
                </a:uFill>
                <a:latin typeface="PT Sans"/>
                <a:ea typeface="PT Sans"/>
                <a:cs typeface="PT Sans"/>
                <a:sym typeface="PT Sans"/>
                <a:hlinkClick r:id="rId8" action="ppaction://hlinksldjump">
                  <a:extLst>
                    <a:ext uri="{A12FA001-AC4F-418D-AE19-62706E023703}">
                      <ahyp:hlinkClr xmlns:ahyp="http://schemas.microsoft.com/office/drawing/2018/hyperlinkcolor" val="tx"/>
                    </a:ext>
                  </a:extLst>
                </a:hlinkClick>
              </a:rPr>
              <a:t>Introduction</a:t>
            </a:r>
            <a:r>
              <a:rPr lang="en" sz="2267" kern="0">
                <a:solidFill>
                  <a:srgbClr val="FFFFFF"/>
                </a:solidFill>
                <a:latin typeface="PT Sans"/>
                <a:ea typeface="PT Sans"/>
                <a:cs typeface="PT Sans"/>
                <a:sym typeface="PT Sans"/>
              </a:rPr>
              <a:t> </a:t>
            </a:r>
            <a:r>
              <a:rPr lang="en" sz="2267" kern="0">
                <a:solidFill>
                  <a:srgbClr val="A4C2F4"/>
                </a:solidFill>
                <a:latin typeface="PT Sans"/>
                <a:ea typeface="PT Sans"/>
                <a:cs typeface="PT Sans"/>
                <a:sym typeface="PT Sans"/>
              </a:rPr>
              <a:t>| </a:t>
            </a:r>
            <a:r>
              <a:rPr lang="en" sz="2267" b="1" kern="0">
                <a:solidFill>
                  <a:srgbClr val="FFFFFF"/>
                </a:solidFill>
                <a:uFill>
                  <a:noFill/>
                </a:uFill>
                <a:latin typeface="PT Sans"/>
                <a:ea typeface="PT Sans"/>
                <a:cs typeface="PT Sans"/>
                <a:sym typeface="PT Sans"/>
                <a:hlinkClick r:id="rId9" action="ppaction://hlinksldjump">
                  <a:extLst>
                    <a:ext uri="{A12FA001-AC4F-418D-AE19-62706E023703}">
                      <ahyp:hlinkClr xmlns:ahyp="http://schemas.microsoft.com/office/drawing/2018/hyperlinkcolor" val="tx"/>
                    </a:ext>
                  </a:extLst>
                </a:hlinkClick>
              </a:rPr>
              <a:t>Research</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rId10" action="ppaction://hlinksldjump">
                  <a:extLst>
                    <a:ext uri="{A12FA001-AC4F-418D-AE19-62706E023703}">
                      <ahyp:hlinkClr xmlns:ahyp="http://schemas.microsoft.com/office/drawing/2018/hyperlinkcolor" val="tx"/>
                    </a:ext>
                  </a:extLst>
                </a:hlinkClick>
              </a:rPr>
              <a:t>Talent</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Industry</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Politics</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Predictions</a:t>
            </a:r>
            <a:endParaRPr sz="2267" kern="0">
              <a:solidFill>
                <a:srgbClr val="A4C2F4"/>
              </a:solidFill>
              <a:latin typeface="PT Sans"/>
              <a:ea typeface="PT Sans"/>
              <a:cs typeface="PT Sans"/>
              <a:sym typeface="PT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90"/>
          <p:cNvSpPr txBox="1"/>
          <p:nvPr/>
        </p:nvSpPr>
        <p:spPr>
          <a:xfrm>
            <a:off x="9817767" y="61717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a:solidFill>
                  <a:srgbClr val="000000"/>
                </a:solidFill>
                <a:latin typeface="PT Sans"/>
                <a:ea typeface="PT Sans"/>
                <a:cs typeface="PT Sans"/>
                <a:sym typeface="PT Sans"/>
              </a:rPr>
              <a:t>stateof.ai 2021</a:t>
            </a:r>
            <a:endParaRPr sz="2400" b="1" kern="0">
              <a:solidFill>
                <a:srgbClr val="000000"/>
              </a:solidFill>
              <a:latin typeface="PT Sans"/>
              <a:ea typeface="PT Sans"/>
              <a:cs typeface="PT Sans"/>
              <a:sym typeface="PT Sans"/>
            </a:endParaRPr>
          </a:p>
        </p:txBody>
      </p:sp>
      <p:sp>
        <p:nvSpPr>
          <p:cNvPr id="965" name="Google Shape;965;p90"/>
          <p:cNvSpPr txBox="1"/>
          <p:nvPr/>
        </p:nvSpPr>
        <p:spPr>
          <a:xfrm>
            <a:off x="118833" y="1449833"/>
            <a:ext cx="11954400" cy="708400"/>
          </a:xfrm>
          <a:prstGeom prst="rect">
            <a:avLst/>
          </a:prstGeom>
          <a:noFill/>
          <a:ln>
            <a:noFill/>
          </a:ln>
        </p:spPr>
        <p:txBody>
          <a:bodyPr spcFirstLastPara="1" wrap="square" lIns="121900" tIns="121900" rIns="121900" bIns="121900" anchor="t" anchorCtr="0">
            <a:noAutofit/>
          </a:bodyPr>
          <a:lstStyle/>
          <a:p>
            <a:pPr marL="228594" defTabSz="1219170">
              <a:lnSpc>
                <a:spcPct val="115000"/>
              </a:lnSpc>
              <a:buClr>
                <a:srgbClr val="000000"/>
              </a:buClr>
              <a:buSzPts val="1100"/>
            </a:pPr>
            <a:r>
              <a:rPr lang="en" sz="1867" b="1" kern="0">
                <a:solidFill>
                  <a:srgbClr val="000000"/>
                </a:solidFill>
                <a:latin typeface="PT Sans"/>
                <a:ea typeface="PT Sans"/>
                <a:cs typeface="PT Sans"/>
                <a:sym typeface="PT Sans"/>
              </a:rPr>
              <a:t>After the success of the (English pre-trained) GPT-3, large language models in multiple languages are emerging from private and public companies, academic research labs, and independent open-source initiatives. </a:t>
            </a:r>
            <a:endParaRPr sz="1867" kern="0">
              <a:solidFill>
                <a:srgbClr val="000000"/>
              </a:solidFill>
              <a:latin typeface="PT Sans"/>
              <a:ea typeface="PT Sans"/>
              <a:cs typeface="PT Sans"/>
              <a:sym typeface="PT Sans"/>
            </a:endParaRPr>
          </a:p>
          <a:p>
            <a:pPr defTabSz="1219170">
              <a:lnSpc>
                <a:spcPct val="115000"/>
              </a:lnSpc>
              <a:buClr>
                <a:srgbClr val="000000"/>
              </a:buClr>
              <a:buSzPts val="1100"/>
            </a:pPr>
            <a:endParaRPr sz="1867" b="1" kern="0">
              <a:solidFill>
                <a:srgbClr val="000000"/>
              </a:solidFill>
              <a:latin typeface="PT Sans"/>
              <a:ea typeface="PT Sans"/>
              <a:cs typeface="PT Sans"/>
              <a:sym typeface="PT Sans"/>
            </a:endParaRPr>
          </a:p>
        </p:txBody>
      </p:sp>
      <p:sp>
        <p:nvSpPr>
          <p:cNvPr id="966" name="Google Shape;966;p90"/>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gn="just" defTabSz="1219170">
              <a:lnSpc>
                <a:spcPct val="115000"/>
              </a:lnSpc>
              <a:buClr>
                <a:srgbClr val="000000"/>
              </a:buClr>
              <a:buSzPts val="1100"/>
            </a:pPr>
            <a:r>
              <a:rPr lang="en" sz="2400" b="1" kern="0">
                <a:solidFill>
                  <a:srgbClr val="000000"/>
                </a:solidFill>
                <a:latin typeface="PT Sans"/>
                <a:ea typeface="PT Sans"/>
                <a:cs typeface="PT Sans"/>
                <a:sym typeface="PT Sans"/>
              </a:rPr>
              <a:t>The “democratization” of large language models</a:t>
            </a:r>
            <a:endParaRPr sz="2400" b="1" kern="0">
              <a:solidFill>
                <a:srgbClr val="000000"/>
              </a:solidFill>
              <a:latin typeface="PT Sans"/>
              <a:ea typeface="PT Sans"/>
              <a:cs typeface="PT Sans"/>
              <a:sym typeface="PT Sans"/>
            </a:endParaRPr>
          </a:p>
        </p:txBody>
      </p:sp>
      <p:sp>
        <p:nvSpPr>
          <p:cNvPr id="967" name="Google Shape;967;p90"/>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Arial"/>
              <a:cs typeface="Arial"/>
              <a:sym typeface="Arial"/>
            </a:endParaRPr>
          </a:p>
        </p:txBody>
      </p:sp>
      <p:sp>
        <p:nvSpPr>
          <p:cNvPr id="968" name="Google Shape;968;p90"/>
          <p:cNvSpPr txBox="1"/>
          <p:nvPr/>
        </p:nvSpPr>
        <p:spPr>
          <a:xfrm>
            <a:off x="67800" y="2315268"/>
            <a:ext cx="11954400" cy="3401047"/>
          </a:xfrm>
          <a:prstGeom prst="rect">
            <a:avLst/>
          </a:prstGeom>
          <a:noFill/>
          <a:ln>
            <a:noFill/>
          </a:ln>
        </p:spPr>
        <p:txBody>
          <a:bodyPr spcFirstLastPara="1" wrap="square" lIns="48000" tIns="48000" rIns="48000" bIns="48000" anchor="t" anchorCtr="0">
            <a:spAutoFit/>
          </a:bodyPr>
          <a:lstStyle/>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The model and dataset sizes differ and largely depend on the available resources to developers. </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The largest Chinese Language model, Wudao, which is also the largest language model in any language, was developed by the Beijing Academy of Artificial Intelligence and has 1.75T parameters (i.e. 10x GPT-3). </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The Korean company Naver announced it has trained a 204B parameters-model called HyperCLOVA trained on Korean text. </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Another effort is that of Aleph Alpha, a German AI startup, which announced in August 2021 that it had developed a large European language model, fluent in English, German, French, Spanish, and Italian, although they haven’t disclosed all the details of their model.</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Contrary to the other organizations, EleutherAI, a collective of independent AI researchers, open-sourced their 6B parameter GPT-j model. More on this in the Politics section.</a:t>
            </a:r>
            <a:endParaRPr sz="1867" kern="0">
              <a:solidFill>
                <a:srgbClr val="000000"/>
              </a:solidFill>
              <a:latin typeface="PT Sans"/>
              <a:ea typeface="PT Sans"/>
              <a:cs typeface="PT Sans"/>
              <a:sym typeface="PT Sans"/>
            </a:endParaRPr>
          </a:p>
        </p:txBody>
      </p:sp>
      <p:pic>
        <p:nvPicPr>
          <p:cNvPr id="969" name="Google Shape;969;p90"/>
          <p:cNvPicPr preferRelativeResize="0"/>
          <p:nvPr/>
        </p:nvPicPr>
        <p:blipFill>
          <a:blip r:embed="rId3">
            <a:alphaModFix/>
          </a:blip>
          <a:stretch>
            <a:fillRect/>
          </a:stretch>
        </p:blipFill>
        <p:spPr>
          <a:xfrm>
            <a:off x="169401" y="6233446"/>
            <a:ext cx="517903" cy="517903"/>
          </a:xfrm>
          <a:prstGeom prst="rect">
            <a:avLst/>
          </a:prstGeom>
          <a:noFill/>
          <a:ln>
            <a:noFill/>
          </a:ln>
        </p:spPr>
      </p:pic>
      <p:pic>
        <p:nvPicPr>
          <p:cNvPr id="970" name="Google Shape;970;p90"/>
          <p:cNvPicPr preferRelativeResize="0"/>
          <p:nvPr/>
        </p:nvPicPr>
        <p:blipFill>
          <a:blip r:embed="rId4">
            <a:alphaModFix/>
          </a:blip>
          <a:stretch>
            <a:fillRect/>
          </a:stretch>
        </p:blipFill>
        <p:spPr>
          <a:xfrm>
            <a:off x="773155" y="6419459"/>
            <a:ext cx="931332" cy="178507"/>
          </a:xfrm>
          <a:prstGeom prst="rect">
            <a:avLst/>
          </a:prstGeom>
          <a:noFill/>
          <a:ln>
            <a:noFill/>
          </a:ln>
        </p:spPr>
      </p:pic>
      <p:pic>
        <p:nvPicPr>
          <p:cNvPr id="971" name="Google Shape;971;p90"/>
          <p:cNvPicPr preferRelativeResize="0"/>
          <p:nvPr/>
        </p:nvPicPr>
        <p:blipFill>
          <a:blip r:embed="rId5">
            <a:alphaModFix/>
          </a:blip>
          <a:stretch>
            <a:fillRect/>
          </a:stretch>
        </p:blipFill>
        <p:spPr>
          <a:xfrm>
            <a:off x="1771799" y="6249761"/>
            <a:ext cx="517903" cy="517903"/>
          </a:xfrm>
          <a:prstGeom prst="rect">
            <a:avLst/>
          </a:prstGeom>
          <a:noFill/>
          <a:ln>
            <a:noFill/>
          </a:ln>
        </p:spPr>
      </p:pic>
      <p:pic>
        <p:nvPicPr>
          <p:cNvPr id="972" name="Google Shape;972;p90"/>
          <p:cNvPicPr preferRelativeResize="0"/>
          <p:nvPr/>
        </p:nvPicPr>
        <p:blipFill>
          <a:blip r:embed="rId6">
            <a:alphaModFix/>
          </a:blip>
          <a:stretch>
            <a:fillRect/>
          </a:stretch>
        </p:blipFill>
        <p:spPr>
          <a:xfrm>
            <a:off x="2375555" y="6295235"/>
            <a:ext cx="426955" cy="426955"/>
          </a:xfrm>
          <a:prstGeom prst="rect">
            <a:avLst/>
          </a:prstGeom>
          <a:noFill/>
          <a:ln>
            <a:noFill/>
          </a:ln>
        </p:spPr>
      </p:pic>
      <p:sp>
        <p:nvSpPr>
          <p:cNvPr id="973" name="Google Shape;973;p90"/>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4" name="Google Shape;974;p90"/>
          <p:cNvSpPr txBox="1"/>
          <p:nvPr/>
        </p:nvSpPr>
        <p:spPr>
          <a:xfrm>
            <a:off x="9817600" y="622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 | 50</a:t>
            </a:r>
            <a:endParaRPr sz="2267" b="1" kern="0">
              <a:solidFill>
                <a:srgbClr val="FFFFFF"/>
              </a:solidFill>
              <a:latin typeface="PT Sans"/>
              <a:ea typeface="PT Sans"/>
              <a:cs typeface="PT Sans"/>
              <a:sym typeface="PT Sans"/>
            </a:endParaRPr>
          </a:p>
        </p:txBody>
      </p:sp>
      <p:sp>
        <p:nvSpPr>
          <p:cNvPr id="975" name="Google Shape;975;p90"/>
          <p:cNvSpPr txBox="1"/>
          <p:nvPr/>
        </p:nvSpPr>
        <p:spPr>
          <a:xfrm>
            <a:off x="0" y="0"/>
            <a:ext cx="96784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a:solidFill>
                  <a:srgbClr val="FFFFFF"/>
                </a:solidFill>
                <a:latin typeface="PT Sans"/>
                <a:ea typeface="PT Sans"/>
                <a:cs typeface="PT Sans"/>
                <a:sym typeface="PT Sans"/>
              </a:rPr>
              <a:t> </a:t>
            </a:r>
            <a:r>
              <a:rPr lang="en" sz="2267" kern="0">
                <a:solidFill>
                  <a:srgbClr val="A4C2F4"/>
                </a:solidFill>
                <a:uFill>
                  <a:noFill/>
                </a:uFill>
                <a:latin typeface="PT Sans"/>
                <a:ea typeface="PT Sans"/>
                <a:cs typeface="PT Sans"/>
                <a:sym typeface="PT Sans"/>
                <a:hlinkClick r:id="rId7" action="ppaction://hlinksldjump">
                  <a:extLst>
                    <a:ext uri="{A12FA001-AC4F-418D-AE19-62706E023703}">
                      <ahyp:hlinkClr xmlns:ahyp="http://schemas.microsoft.com/office/drawing/2018/hyperlinkcolor" val="tx"/>
                    </a:ext>
                  </a:extLst>
                </a:hlinkClick>
              </a:rPr>
              <a:t>Introduction</a:t>
            </a:r>
            <a:r>
              <a:rPr lang="en" sz="2267" kern="0">
                <a:solidFill>
                  <a:srgbClr val="FFFFFF"/>
                </a:solidFill>
                <a:latin typeface="PT Sans"/>
                <a:ea typeface="PT Sans"/>
                <a:cs typeface="PT Sans"/>
                <a:sym typeface="PT Sans"/>
              </a:rPr>
              <a:t> </a:t>
            </a:r>
            <a:r>
              <a:rPr lang="en" sz="2267" kern="0">
                <a:solidFill>
                  <a:srgbClr val="A4C2F4"/>
                </a:solidFill>
                <a:latin typeface="PT Sans"/>
                <a:ea typeface="PT Sans"/>
                <a:cs typeface="PT Sans"/>
                <a:sym typeface="PT Sans"/>
              </a:rPr>
              <a:t>| </a:t>
            </a:r>
            <a:r>
              <a:rPr lang="en" sz="2267" b="1" kern="0">
                <a:solidFill>
                  <a:srgbClr val="FFFFFF"/>
                </a:solidFill>
                <a:uFill>
                  <a:noFill/>
                </a:uFill>
                <a:latin typeface="PT Sans"/>
                <a:ea typeface="PT Sans"/>
                <a:cs typeface="PT Sans"/>
                <a:sym typeface="PT Sans"/>
                <a:hlinkClick r:id="rId8" action="ppaction://hlinksldjump">
                  <a:extLst>
                    <a:ext uri="{A12FA001-AC4F-418D-AE19-62706E023703}">
                      <ahyp:hlinkClr xmlns:ahyp="http://schemas.microsoft.com/office/drawing/2018/hyperlinkcolor" val="tx"/>
                    </a:ext>
                  </a:extLst>
                </a:hlinkClick>
              </a:rPr>
              <a:t>Research</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rId9" action="ppaction://hlinksldjump">
                  <a:extLst>
                    <a:ext uri="{A12FA001-AC4F-418D-AE19-62706E023703}">
                      <ahyp:hlinkClr xmlns:ahyp="http://schemas.microsoft.com/office/drawing/2018/hyperlinkcolor" val="tx"/>
                    </a:ext>
                  </a:extLst>
                </a:hlinkClick>
              </a:rPr>
              <a:t>Talent</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Industry</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Politics</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Predictions</a:t>
            </a:r>
            <a:endParaRPr sz="2267" kern="0">
              <a:solidFill>
                <a:srgbClr val="A4C2F4"/>
              </a:solidFill>
              <a:latin typeface="PT Sans"/>
              <a:ea typeface="PT Sans"/>
              <a:cs typeface="PT Sans"/>
              <a:sym typeface="P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E1D0B7-A3C6-45B7-9C30-905B8C5AF6FE}"/>
              </a:ext>
            </a:extLst>
          </p:cNvPr>
          <p:cNvPicPr>
            <a:picLocks noChangeAspect="1"/>
          </p:cNvPicPr>
          <p:nvPr/>
        </p:nvPicPr>
        <p:blipFill>
          <a:blip r:embed="rId3"/>
          <a:stretch>
            <a:fillRect/>
          </a:stretch>
        </p:blipFill>
        <p:spPr>
          <a:xfrm>
            <a:off x="-231073" y="0"/>
            <a:ext cx="12966380" cy="6857999"/>
          </a:xfrm>
          <a:prstGeom prst="rect">
            <a:avLst/>
          </a:prstGeom>
        </p:spPr>
      </p:pic>
      <p:sp>
        <p:nvSpPr>
          <p:cNvPr id="6" name="Rectangle 5">
            <a:extLst>
              <a:ext uri="{FF2B5EF4-FFF2-40B4-BE49-F238E27FC236}">
                <a16:creationId xmlns:a16="http://schemas.microsoft.com/office/drawing/2014/main" id="{14EF4D79-D5D1-4DF6-9B0D-D6C590164AED}"/>
              </a:ext>
            </a:extLst>
          </p:cNvPr>
          <p:cNvSpPr/>
          <p:nvPr/>
        </p:nvSpPr>
        <p:spPr>
          <a:xfrm>
            <a:off x="-231073" y="0"/>
            <a:ext cx="6096000" cy="6858000"/>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chemeClr val="bg1"/>
                </a:solidFill>
                <a:latin typeface="Segoe UI Light (Headings)"/>
              </a:rPr>
              <a:t>Lec01B</a:t>
            </a:r>
          </a:p>
          <a:p>
            <a:pPr algn="ctr"/>
            <a:r>
              <a:rPr lang="en-CA" sz="4400" dirty="0">
                <a:solidFill>
                  <a:schemeClr val="bg1"/>
                </a:solidFill>
                <a:latin typeface="Segoe UI Light (Headings)"/>
              </a:rPr>
              <a:t>01:00pm-02:20pm</a:t>
            </a:r>
          </a:p>
          <a:p>
            <a:pPr algn="ctr"/>
            <a:r>
              <a:rPr lang="en-CA" sz="4400" dirty="0">
                <a:solidFill>
                  <a:schemeClr val="bg1"/>
                </a:solidFill>
                <a:latin typeface="Segoe UI Light (Headings)"/>
              </a:rPr>
              <a:t>This Course!</a:t>
            </a:r>
          </a:p>
        </p:txBody>
      </p:sp>
      <p:sp>
        <p:nvSpPr>
          <p:cNvPr id="7" name="Rectangle 6">
            <a:extLst>
              <a:ext uri="{FF2B5EF4-FFF2-40B4-BE49-F238E27FC236}">
                <a16:creationId xmlns:a16="http://schemas.microsoft.com/office/drawing/2014/main" id="{D3523B2C-CCE4-424A-9B13-2A6FBC9BA301}"/>
              </a:ext>
            </a:extLst>
          </p:cNvPr>
          <p:cNvSpPr/>
          <p:nvPr/>
        </p:nvSpPr>
        <p:spPr>
          <a:xfrm>
            <a:off x="6096000" y="2368084"/>
            <a:ext cx="6096000" cy="584775"/>
          </a:xfrm>
          <a:prstGeom prst="rect">
            <a:avLst/>
          </a:prstGeom>
          <a:solidFill>
            <a:schemeClr val="tx1">
              <a:alpha val="0"/>
            </a:schemeClr>
          </a:solidFill>
        </p:spPr>
        <p:txBody>
          <a:bodyPr wrap="square">
            <a:spAutoFit/>
          </a:bodyPr>
          <a:lstStyle/>
          <a:p>
            <a:pPr algn="ctr"/>
            <a:endParaRPr lang="en-CA" sz="3200" dirty="0">
              <a:solidFill>
                <a:schemeClr val="bg1"/>
              </a:solidFill>
              <a:latin typeface="Segoe UI Light (Headings)"/>
            </a:endParaRPr>
          </a:p>
        </p:txBody>
      </p:sp>
    </p:spTree>
    <p:extLst>
      <p:ext uri="{BB962C8B-B14F-4D97-AF65-F5344CB8AC3E}">
        <p14:creationId xmlns:p14="http://schemas.microsoft.com/office/powerpoint/2010/main" val="984997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p:nvPr/>
        </p:nvSpPr>
        <p:spPr>
          <a:xfrm>
            <a:off x="9817767" y="61717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a:solidFill>
                  <a:srgbClr val="000000"/>
                </a:solidFill>
                <a:latin typeface="PT Sans"/>
                <a:ea typeface="PT Sans"/>
                <a:cs typeface="PT Sans"/>
                <a:sym typeface="PT Sans"/>
              </a:rPr>
              <a:t>stateof.ai 2021</a:t>
            </a:r>
            <a:endParaRPr sz="2400" b="1" kern="0">
              <a:solidFill>
                <a:srgbClr val="000000"/>
              </a:solidFill>
              <a:latin typeface="PT Sans"/>
              <a:ea typeface="PT Sans"/>
              <a:cs typeface="PT Sans"/>
              <a:sym typeface="PT Sans"/>
            </a:endParaRPr>
          </a:p>
        </p:txBody>
      </p:sp>
      <p:pic>
        <p:nvPicPr>
          <p:cNvPr id="391" name="Google Shape;391;p56"/>
          <p:cNvPicPr preferRelativeResize="0"/>
          <p:nvPr/>
        </p:nvPicPr>
        <p:blipFill>
          <a:blip r:embed="rId3">
            <a:alphaModFix/>
          </a:blip>
          <a:stretch>
            <a:fillRect/>
          </a:stretch>
        </p:blipFill>
        <p:spPr>
          <a:xfrm>
            <a:off x="2509896" y="6399751"/>
            <a:ext cx="1258291" cy="374812"/>
          </a:xfrm>
          <a:prstGeom prst="rect">
            <a:avLst/>
          </a:prstGeom>
          <a:noFill/>
          <a:ln>
            <a:noFill/>
          </a:ln>
        </p:spPr>
      </p:pic>
      <p:sp>
        <p:nvSpPr>
          <p:cNvPr id="392" name="Google Shape;392;p56"/>
          <p:cNvSpPr txBox="1"/>
          <p:nvPr/>
        </p:nvSpPr>
        <p:spPr>
          <a:xfrm>
            <a:off x="118833" y="1449833"/>
            <a:ext cx="11954400" cy="708400"/>
          </a:xfrm>
          <a:prstGeom prst="rect">
            <a:avLst/>
          </a:prstGeom>
          <a:noFill/>
          <a:ln>
            <a:noFill/>
          </a:ln>
        </p:spPr>
        <p:txBody>
          <a:bodyPr spcFirstLastPara="1" wrap="square" lIns="121900" tIns="121900" rIns="121900" bIns="121900" anchor="t" anchorCtr="0">
            <a:noAutofit/>
          </a:bodyPr>
          <a:lstStyle/>
          <a:p>
            <a:pPr marL="228594" defTabSz="1219170">
              <a:lnSpc>
                <a:spcPct val="115000"/>
              </a:lnSpc>
              <a:buClr>
                <a:srgbClr val="000000"/>
              </a:buClr>
              <a:buSzPts val="1100"/>
            </a:pPr>
            <a:r>
              <a:rPr lang="en" sz="1867" b="1" kern="0">
                <a:solidFill>
                  <a:srgbClr val="000000"/>
                </a:solidFill>
                <a:latin typeface="PT Sans"/>
                <a:ea typeface="PT Sans"/>
                <a:cs typeface="PT Sans"/>
                <a:sym typeface="PT Sans"/>
              </a:rPr>
              <a:t>Researchers from UC Berkeley, Facebook AI and Google show that you don’t need to fine-tune the core parameters of a language pre-trained Transformer in order to obtain very strong performance on a different task. </a:t>
            </a:r>
            <a:endParaRPr sz="1867" kern="0">
              <a:solidFill>
                <a:srgbClr val="000000"/>
              </a:solidFill>
              <a:latin typeface="PT Sans"/>
              <a:ea typeface="PT Sans"/>
              <a:cs typeface="PT Sans"/>
              <a:sym typeface="PT Sans"/>
            </a:endParaRPr>
          </a:p>
          <a:p>
            <a:pPr defTabSz="1219170">
              <a:lnSpc>
                <a:spcPct val="115000"/>
              </a:lnSpc>
              <a:buClr>
                <a:srgbClr val="000000"/>
              </a:buClr>
              <a:buSzPts val="1100"/>
            </a:pPr>
            <a:endParaRPr sz="1867" b="1" kern="0">
              <a:solidFill>
                <a:srgbClr val="000000"/>
              </a:solidFill>
              <a:latin typeface="PT Sans"/>
              <a:ea typeface="PT Sans"/>
              <a:cs typeface="PT Sans"/>
              <a:sym typeface="PT Sans"/>
            </a:endParaRPr>
          </a:p>
        </p:txBody>
      </p:sp>
      <p:sp>
        <p:nvSpPr>
          <p:cNvPr id="393" name="Google Shape;393;p56"/>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gn="just" defTabSz="1219170">
              <a:lnSpc>
                <a:spcPct val="115000"/>
              </a:lnSpc>
              <a:buClr>
                <a:srgbClr val="000000"/>
              </a:buClr>
              <a:buSzPts val="1100"/>
            </a:pPr>
            <a:r>
              <a:rPr lang="en" sz="2400" b="1" kern="0">
                <a:solidFill>
                  <a:srgbClr val="000000"/>
                </a:solidFill>
                <a:latin typeface="PT Sans"/>
                <a:ea typeface="PT Sans"/>
                <a:cs typeface="PT Sans"/>
                <a:sym typeface="PT Sans"/>
              </a:rPr>
              <a:t>More evidence for the general purpose nature of Transformers</a:t>
            </a:r>
            <a:endParaRPr sz="2400" b="1" kern="0">
              <a:solidFill>
                <a:srgbClr val="000000"/>
              </a:solidFill>
              <a:latin typeface="PT Sans"/>
              <a:ea typeface="PT Sans"/>
              <a:cs typeface="PT Sans"/>
              <a:sym typeface="PT Sans"/>
            </a:endParaRPr>
          </a:p>
        </p:txBody>
      </p:sp>
      <p:sp>
        <p:nvSpPr>
          <p:cNvPr id="394" name="Google Shape;394;p56"/>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Arial"/>
              <a:cs typeface="Arial"/>
              <a:sym typeface="Arial"/>
            </a:endParaRPr>
          </a:p>
        </p:txBody>
      </p:sp>
      <p:pic>
        <p:nvPicPr>
          <p:cNvPr id="395" name="Google Shape;395;p56"/>
          <p:cNvPicPr preferRelativeResize="0"/>
          <p:nvPr/>
        </p:nvPicPr>
        <p:blipFill>
          <a:blip r:embed="rId4">
            <a:alphaModFix/>
          </a:blip>
          <a:stretch>
            <a:fillRect/>
          </a:stretch>
        </p:blipFill>
        <p:spPr>
          <a:xfrm>
            <a:off x="3088801" y="3010767"/>
            <a:ext cx="6014401" cy="3016932"/>
          </a:xfrm>
          <a:prstGeom prst="rect">
            <a:avLst/>
          </a:prstGeom>
          <a:noFill/>
          <a:ln>
            <a:noFill/>
          </a:ln>
        </p:spPr>
      </p:pic>
      <p:sp>
        <p:nvSpPr>
          <p:cNvPr id="396" name="Google Shape;396;p56"/>
          <p:cNvSpPr txBox="1"/>
          <p:nvPr/>
        </p:nvSpPr>
        <p:spPr>
          <a:xfrm>
            <a:off x="193800" y="2290701"/>
            <a:ext cx="11424800" cy="427349"/>
          </a:xfrm>
          <a:prstGeom prst="rect">
            <a:avLst/>
          </a:prstGeom>
          <a:noFill/>
          <a:ln>
            <a:noFill/>
          </a:ln>
        </p:spPr>
        <p:txBody>
          <a:bodyPr spcFirstLastPara="1" wrap="square" lIns="48000" tIns="48000" rIns="48000" bIns="48000" anchor="t" anchorCtr="0">
            <a:spAutoFit/>
          </a:bodyPr>
          <a:lstStyle/>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They use a GPT-2 and only fine-tune input and output layers, and layer norms (&lt;0.1% of all parameters).</a:t>
            </a:r>
            <a:endParaRPr sz="1867" kern="0">
              <a:solidFill>
                <a:srgbClr val="000000"/>
              </a:solidFill>
              <a:latin typeface="PT Sans"/>
              <a:ea typeface="PT Sans"/>
              <a:cs typeface="PT Sans"/>
              <a:sym typeface="PT Sans"/>
            </a:endParaRPr>
          </a:p>
        </p:txBody>
      </p:sp>
      <p:pic>
        <p:nvPicPr>
          <p:cNvPr id="397" name="Google Shape;397;p56"/>
          <p:cNvPicPr preferRelativeResize="0"/>
          <p:nvPr/>
        </p:nvPicPr>
        <p:blipFill>
          <a:blip r:embed="rId5">
            <a:alphaModFix/>
          </a:blip>
          <a:stretch>
            <a:fillRect/>
          </a:stretch>
        </p:blipFill>
        <p:spPr>
          <a:xfrm>
            <a:off x="89500" y="6394967"/>
            <a:ext cx="1230056" cy="384400"/>
          </a:xfrm>
          <a:prstGeom prst="rect">
            <a:avLst/>
          </a:prstGeom>
          <a:noFill/>
          <a:ln>
            <a:noFill/>
          </a:ln>
        </p:spPr>
      </p:pic>
      <p:pic>
        <p:nvPicPr>
          <p:cNvPr id="398" name="Google Shape;398;p56"/>
          <p:cNvPicPr preferRelativeResize="0"/>
          <p:nvPr/>
        </p:nvPicPr>
        <p:blipFill>
          <a:blip r:embed="rId6">
            <a:alphaModFix/>
          </a:blip>
          <a:stretch>
            <a:fillRect/>
          </a:stretch>
        </p:blipFill>
        <p:spPr>
          <a:xfrm>
            <a:off x="1025221" y="6438605"/>
            <a:ext cx="1484675" cy="324241"/>
          </a:xfrm>
          <a:prstGeom prst="rect">
            <a:avLst/>
          </a:prstGeom>
          <a:noFill/>
          <a:ln>
            <a:noFill/>
          </a:ln>
        </p:spPr>
      </p:pic>
      <p:sp>
        <p:nvSpPr>
          <p:cNvPr id="399" name="Google Shape;399;p56"/>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0" name="Google Shape;400;p56"/>
          <p:cNvSpPr txBox="1"/>
          <p:nvPr/>
        </p:nvSpPr>
        <p:spPr>
          <a:xfrm>
            <a:off x="9817600" y="622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 | 16</a:t>
            </a:r>
            <a:endParaRPr sz="2267" b="1" kern="0">
              <a:solidFill>
                <a:srgbClr val="FFFFFF"/>
              </a:solidFill>
              <a:latin typeface="PT Sans"/>
              <a:ea typeface="PT Sans"/>
              <a:cs typeface="PT Sans"/>
              <a:sym typeface="PT Sans"/>
            </a:endParaRPr>
          </a:p>
        </p:txBody>
      </p:sp>
      <p:sp>
        <p:nvSpPr>
          <p:cNvPr id="401" name="Google Shape;401;p56"/>
          <p:cNvSpPr txBox="1"/>
          <p:nvPr/>
        </p:nvSpPr>
        <p:spPr>
          <a:xfrm>
            <a:off x="0" y="0"/>
            <a:ext cx="96784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a:solidFill>
                  <a:srgbClr val="FFFFFF"/>
                </a:solidFill>
                <a:latin typeface="PT Sans"/>
                <a:ea typeface="PT Sans"/>
                <a:cs typeface="PT Sans"/>
                <a:sym typeface="PT Sans"/>
              </a:rPr>
              <a:t> </a:t>
            </a:r>
            <a:r>
              <a:rPr lang="en" sz="2267" kern="0">
                <a:solidFill>
                  <a:srgbClr val="A4C2F4"/>
                </a:solidFill>
                <a:uFill>
                  <a:noFill/>
                </a:uFill>
                <a:latin typeface="PT Sans"/>
                <a:ea typeface="PT Sans"/>
                <a:cs typeface="PT Sans"/>
                <a:sym typeface="PT Sans"/>
                <a:hlinkClick r:id="rId7" action="ppaction://hlinksldjump">
                  <a:extLst>
                    <a:ext uri="{A12FA001-AC4F-418D-AE19-62706E023703}">
                      <ahyp:hlinkClr xmlns:ahyp="http://schemas.microsoft.com/office/drawing/2018/hyperlinkcolor" val="tx"/>
                    </a:ext>
                  </a:extLst>
                </a:hlinkClick>
              </a:rPr>
              <a:t>Introduction</a:t>
            </a:r>
            <a:r>
              <a:rPr lang="en" sz="2267" kern="0">
                <a:solidFill>
                  <a:srgbClr val="FFFFFF"/>
                </a:solidFill>
                <a:latin typeface="PT Sans"/>
                <a:ea typeface="PT Sans"/>
                <a:cs typeface="PT Sans"/>
                <a:sym typeface="PT Sans"/>
              </a:rPr>
              <a:t> </a:t>
            </a:r>
            <a:r>
              <a:rPr lang="en" sz="2267" kern="0">
                <a:solidFill>
                  <a:srgbClr val="A4C2F4"/>
                </a:solidFill>
                <a:latin typeface="PT Sans"/>
                <a:ea typeface="PT Sans"/>
                <a:cs typeface="PT Sans"/>
                <a:sym typeface="PT Sans"/>
              </a:rPr>
              <a:t>| </a:t>
            </a:r>
            <a:r>
              <a:rPr lang="en" sz="2267" b="1" kern="0">
                <a:solidFill>
                  <a:srgbClr val="FFFFFF"/>
                </a:solidFill>
                <a:uFill>
                  <a:noFill/>
                </a:uFill>
                <a:latin typeface="PT Sans"/>
                <a:ea typeface="PT Sans"/>
                <a:cs typeface="PT Sans"/>
                <a:sym typeface="PT Sans"/>
                <a:hlinkClick r:id="rId8" action="ppaction://hlinksldjump">
                  <a:extLst>
                    <a:ext uri="{A12FA001-AC4F-418D-AE19-62706E023703}">
                      <ahyp:hlinkClr xmlns:ahyp="http://schemas.microsoft.com/office/drawing/2018/hyperlinkcolor" val="tx"/>
                    </a:ext>
                  </a:extLst>
                </a:hlinkClick>
              </a:rPr>
              <a:t>Research</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rId9" action="ppaction://hlinksldjump">
                  <a:extLst>
                    <a:ext uri="{A12FA001-AC4F-418D-AE19-62706E023703}">
                      <ahyp:hlinkClr xmlns:ahyp="http://schemas.microsoft.com/office/drawing/2018/hyperlinkcolor" val="tx"/>
                    </a:ext>
                  </a:extLst>
                </a:hlinkClick>
              </a:rPr>
              <a:t>Talent</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Industry</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Politics</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Predictions</a:t>
            </a:r>
            <a:endParaRPr sz="2267" kern="0">
              <a:solidFill>
                <a:srgbClr val="A4C2F4"/>
              </a:solidFill>
              <a:latin typeface="PT Sans"/>
              <a:ea typeface="PT Sans"/>
              <a:cs typeface="PT Sans"/>
              <a:sym typeface="PT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1"/>
          <p:cNvSpPr txBox="1"/>
          <p:nvPr/>
        </p:nvSpPr>
        <p:spPr>
          <a:xfrm>
            <a:off x="118833" y="1449833"/>
            <a:ext cx="11954400" cy="920000"/>
          </a:xfrm>
          <a:prstGeom prst="rect">
            <a:avLst/>
          </a:prstGeom>
          <a:noFill/>
          <a:ln>
            <a:noFill/>
          </a:ln>
        </p:spPr>
        <p:txBody>
          <a:bodyPr spcFirstLastPara="1" wrap="square" lIns="121900" tIns="121900" rIns="121900" bIns="121900" anchor="t" anchorCtr="0">
            <a:noAutofit/>
          </a:bodyPr>
          <a:lstStyle/>
          <a:p>
            <a:pPr marL="228594" defTabSz="1219170">
              <a:lnSpc>
                <a:spcPct val="115000"/>
              </a:lnSpc>
              <a:buClr>
                <a:srgbClr val="000000"/>
              </a:buClr>
              <a:buSzPts val="1100"/>
            </a:pPr>
            <a:r>
              <a:rPr lang="en" sz="1867" b="1" kern="0">
                <a:solidFill>
                  <a:srgbClr val="000000"/>
                </a:solidFill>
                <a:latin typeface="PT Sans"/>
                <a:ea typeface="PT Sans"/>
                <a:cs typeface="PT Sans"/>
                <a:sym typeface="PT Sans"/>
              </a:rPr>
              <a:t>Proteins found in nature today are the product of evolution. But what if AI could generate artificial proteins with useful functionality beyond what evolution has designed? </a:t>
            </a:r>
            <a:endParaRPr sz="1867" kern="0">
              <a:solidFill>
                <a:srgbClr val="000000"/>
              </a:solidFill>
              <a:latin typeface="PT Sans"/>
              <a:ea typeface="PT Sans"/>
              <a:cs typeface="PT Sans"/>
              <a:sym typeface="PT Sans"/>
            </a:endParaRPr>
          </a:p>
        </p:txBody>
      </p:sp>
      <p:sp>
        <p:nvSpPr>
          <p:cNvPr id="474" name="Google Shape;474;p61"/>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gn="just" defTabSz="1219170">
              <a:lnSpc>
                <a:spcPct val="115000"/>
              </a:lnSpc>
              <a:buClr>
                <a:srgbClr val="000000"/>
              </a:buClr>
              <a:buSzPts val="1100"/>
            </a:pPr>
            <a:r>
              <a:rPr lang="en" sz="2400" b="1" kern="0">
                <a:solidFill>
                  <a:srgbClr val="000000"/>
                </a:solidFill>
                <a:latin typeface="PT Sans"/>
                <a:ea typeface="PT Sans"/>
                <a:cs typeface="PT Sans"/>
                <a:sym typeface="PT Sans"/>
              </a:rPr>
              <a:t>Large language models can generate functional proteins that are unseen in nature</a:t>
            </a:r>
            <a:endParaRPr sz="2400" b="1" kern="0">
              <a:solidFill>
                <a:srgbClr val="000000"/>
              </a:solidFill>
              <a:latin typeface="PT Sans"/>
              <a:ea typeface="PT Sans"/>
              <a:cs typeface="PT Sans"/>
              <a:sym typeface="PT Sans"/>
            </a:endParaRPr>
          </a:p>
        </p:txBody>
      </p:sp>
      <p:sp>
        <p:nvSpPr>
          <p:cNvPr id="475" name="Google Shape;475;p61"/>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Arial"/>
              <a:cs typeface="Arial"/>
              <a:sym typeface="Arial"/>
            </a:endParaRPr>
          </a:p>
        </p:txBody>
      </p:sp>
      <p:sp>
        <p:nvSpPr>
          <p:cNvPr id="476" name="Google Shape;476;p61"/>
          <p:cNvSpPr txBox="1"/>
          <p:nvPr/>
        </p:nvSpPr>
        <p:spPr>
          <a:xfrm>
            <a:off x="9817767" y="61717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a:solidFill>
                  <a:srgbClr val="000000"/>
                </a:solidFill>
                <a:latin typeface="PT Sans"/>
                <a:ea typeface="PT Sans"/>
                <a:cs typeface="PT Sans"/>
                <a:sym typeface="PT Sans"/>
              </a:rPr>
              <a:t>stateof.ai 2021</a:t>
            </a:r>
            <a:endParaRPr sz="2400" b="1" kern="0">
              <a:solidFill>
                <a:srgbClr val="000000"/>
              </a:solidFill>
              <a:latin typeface="PT Sans"/>
              <a:ea typeface="PT Sans"/>
              <a:cs typeface="PT Sans"/>
              <a:sym typeface="PT Sans"/>
            </a:endParaRPr>
          </a:p>
        </p:txBody>
      </p:sp>
      <p:sp>
        <p:nvSpPr>
          <p:cNvPr id="477" name="Google Shape;477;p61"/>
          <p:cNvSpPr txBox="1"/>
          <p:nvPr/>
        </p:nvSpPr>
        <p:spPr>
          <a:xfrm>
            <a:off x="220433" y="2290700"/>
            <a:ext cx="6291600" cy="4061869"/>
          </a:xfrm>
          <a:prstGeom prst="rect">
            <a:avLst/>
          </a:prstGeom>
          <a:noFill/>
          <a:ln>
            <a:noFill/>
          </a:ln>
        </p:spPr>
        <p:txBody>
          <a:bodyPr spcFirstLastPara="1" wrap="square" lIns="48000" tIns="48000" rIns="48000" bIns="48000" anchor="t" anchorCtr="0">
            <a:spAutoFit/>
          </a:bodyPr>
          <a:lstStyle/>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This work learns a protein language model by predicting the next amino acid for over 280M protein sequences from thousands of protein families (top figure). </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AI-generated proteins across 5 families of antibacterial lysozymes show similar biological performance characteristics as their natural peers, even when their sequence similarity is only 44% (bottom figures).   </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The 3D structure of the model-generated artificial lysozyme was then determined by X-ray crystallography showing conserved fold and position of enzyme active site residues compared to the natural protein. </a:t>
            </a:r>
            <a:endParaRPr sz="1867" kern="0">
              <a:solidFill>
                <a:srgbClr val="000000"/>
              </a:solidFill>
              <a:latin typeface="PT Sans"/>
              <a:ea typeface="PT Sans"/>
              <a:cs typeface="PT Sans"/>
              <a:sym typeface="PT Sans"/>
            </a:endParaRPr>
          </a:p>
        </p:txBody>
      </p:sp>
      <p:pic>
        <p:nvPicPr>
          <p:cNvPr id="478" name="Google Shape;478;p61"/>
          <p:cNvPicPr preferRelativeResize="0"/>
          <p:nvPr/>
        </p:nvPicPr>
        <p:blipFill>
          <a:blip r:embed="rId3">
            <a:alphaModFix/>
          </a:blip>
          <a:stretch>
            <a:fillRect/>
          </a:stretch>
        </p:blipFill>
        <p:spPr>
          <a:xfrm>
            <a:off x="118836" y="6402373"/>
            <a:ext cx="813547" cy="288800"/>
          </a:xfrm>
          <a:prstGeom prst="rect">
            <a:avLst/>
          </a:prstGeom>
          <a:noFill/>
          <a:ln>
            <a:noFill/>
          </a:ln>
        </p:spPr>
      </p:pic>
      <p:pic>
        <p:nvPicPr>
          <p:cNvPr id="479" name="Google Shape;479;p61"/>
          <p:cNvPicPr preferRelativeResize="0"/>
          <p:nvPr/>
        </p:nvPicPr>
        <p:blipFill>
          <a:blip r:embed="rId4">
            <a:alphaModFix/>
          </a:blip>
          <a:stretch>
            <a:fillRect/>
          </a:stretch>
        </p:blipFill>
        <p:spPr>
          <a:xfrm>
            <a:off x="1105609" y="6431407"/>
            <a:ext cx="466528" cy="230732"/>
          </a:xfrm>
          <a:prstGeom prst="rect">
            <a:avLst/>
          </a:prstGeom>
          <a:noFill/>
          <a:ln>
            <a:noFill/>
          </a:ln>
        </p:spPr>
      </p:pic>
      <p:pic>
        <p:nvPicPr>
          <p:cNvPr id="480" name="Google Shape;480;p61"/>
          <p:cNvPicPr preferRelativeResize="0"/>
          <p:nvPr/>
        </p:nvPicPr>
        <p:blipFill>
          <a:blip r:embed="rId5">
            <a:alphaModFix/>
          </a:blip>
          <a:stretch>
            <a:fillRect/>
          </a:stretch>
        </p:blipFill>
        <p:spPr>
          <a:xfrm>
            <a:off x="1745364" y="6424440"/>
            <a:ext cx="796947" cy="244667"/>
          </a:xfrm>
          <a:prstGeom prst="rect">
            <a:avLst/>
          </a:prstGeom>
          <a:noFill/>
          <a:ln>
            <a:noFill/>
          </a:ln>
        </p:spPr>
      </p:pic>
      <p:pic>
        <p:nvPicPr>
          <p:cNvPr id="481" name="Google Shape;481;p61"/>
          <p:cNvPicPr preferRelativeResize="0"/>
          <p:nvPr/>
        </p:nvPicPr>
        <p:blipFill>
          <a:blip r:embed="rId6">
            <a:alphaModFix/>
          </a:blip>
          <a:stretch>
            <a:fillRect/>
          </a:stretch>
        </p:blipFill>
        <p:spPr>
          <a:xfrm>
            <a:off x="2715537" y="6424435"/>
            <a:ext cx="818960" cy="244677"/>
          </a:xfrm>
          <a:prstGeom prst="rect">
            <a:avLst/>
          </a:prstGeom>
          <a:noFill/>
          <a:ln>
            <a:noFill/>
          </a:ln>
        </p:spPr>
      </p:pic>
      <p:pic>
        <p:nvPicPr>
          <p:cNvPr id="482" name="Google Shape;482;p61"/>
          <p:cNvPicPr preferRelativeResize="0"/>
          <p:nvPr/>
        </p:nvPicPr>
        <p:blipFill>
          <a:blip r:embed="rId7">
            <a:alphaModFix/>
          </a:blip>
          <a:stretch>
            <a:fillRect/>
          </a:stretch>
        </p:blipFill>
        <p:spPr>
          <a:xfrm>
            <a:off x="6727834" y="3942833"/>
            <a:ext cx="4962201" cy="2036267"/>
          </a:xfrm>
          <a:prstGeom prst="rect">
            <a:avLst/>
          </a:prstGeom>
          <a:noFill/>
          <a:ln>
            <a:noFill/>
          </a:ln>
        </p:spPr>
      </p:pic>
      <p:pic>
        <p:nvPicPr>
          <p:cNvPr id="483" name="Google Shape;483;p61"/>
          <p:cNvPicPr preferRelativeResize="0"/>
          <p:nvPr/>
        </p:nvPicPr>
        <p:blipFill rotWithShape="1">
          <a:blip r:embed="rId8">
            <a:alphaModFix/>
          </a:blip>
          <a:srcRect t="53141"/>
          <a:stretch/>
        </p:blipFill>
        <p:spPr>
          <a:xfrm>
            <a:off x="6705738" y="2369833"/>
            <a:ext cx="4984295" cy="1380400"/>
          </a:xfrm>
          <a:prstGeom prst="rect">
            <a:avLst/>
          </a:prstGeom>
          <a:noFill/>
          <a:ln>
            <a:noFill/>
          </a:ln>
        </p:spPr>
      </p:pic>
      <p:sp>
        <p:nvSpPr>
          <p:cNvPr id="484" name="Google Shape;484;p61"/>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61"/>
          <p:cNvSpPr txBox="1"/>
          <p:nvPr/>
        </p:nvSpPr>
        <p:spPr>
          <a:xfrm>
            <a:off x="9817600" y="622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 | 21</a:t>
            </a:r>
            <a:endParaRPr sz="2267" b="1" kern="0">
              <a:solidFill>
                <a:srgbClr val="FFFFFF"/>
              </a:solidFill>
              <a:latin typeface="PT Sans"/>
              <a:ea typeface="PT Sans"/>
              <a:cs typeface="PT Sans"/>
              <a:sym typeface="PT Sans"/>
            </a:endParaRPr>
          </a:p>
        </p:txBody>
      </p:sp>
      <p:sp>
        <p:nvSpPr>
          <p:cNvPr id="486" name="Google Shape;486;p61"/>
          <p:cNvSpPr txBox="1"/>
          <p:nvPr/>
        </p:nvSpPr>
        <p:spPr>
          <a:xfrm>
            <a:off x="0" y="0"/>
            <a:ext cx="96784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a:solidFill>
                  <a:srgbClr val="FFFFFF"/>
                </a:solidFill>
                <a:latin typeface="PT Sans"/>
                <a:ea typeface="PT Sans"/>
                <a:cs typeface="PT Sans"/>
                <a:sym typeface="PT Sans"/>
              </a:rPr>
              <a:t> </a:t>
            </a:r>
            <a:r>
              <a:rPr lang="en" sz="2267" kern="0">
                <a:solidFill>
                  <a:srgbClr val="A4C2F4"/>
                </a:solidFill>
                <a:uFill>
                  <a:noFill/>
                </a:uFill>
                <a:latin typeface="PT Sans"/>
                <a:ea typeface="PT Sans"/>
                <a:cs typeface="PT Sans"/>
                <a:sym typeface="PT Sans"/>
                <a:hlinkClick r:id="rId9" action="ppaction://hlinksldjump">
                  <a:extLst>
                    <a:ext uri="{A12FA001-AC4F-418D-AE19-62706E023703}">
                      <ahyp:hlinkClr xmlns:ahyp="http://schemas.microsoft.com/office/drawing/2018/hyperlinkcolor" val="tx"/>
                    </a:ext>
                  </a:extLst>
                </a:hlinkClick>
              </a:rPr>
              <a:t>Introduction</a:t>
            </a:r>
            <a:r>
              <a:rPr lang="en" sz="2267" kern="0">
                <a:solidFill>
                  <a:srgbClr val="FFFFFF"/>
                </a:solidFill>
                <a:latin typeface="PT Sans"/>
                <a:ea typeface="PT Sans"/>
                <a:cs typeface="PT Sans"/>
                <a:sym typeface="PT Sans"/>
              </a:rPr>
              <a:t> </a:t>
            </a:r>
            <a:r>
              <a:rPr lang="en" sz="2267" kern="0">
                <a:solidFill>
                  <a:srgbClr val="A4C2F4"/>
                </a:solidFill>
                <a:latin typeface="PT Sans"/>
                <a:ea typeface="PT Sans"/>
                <a:cs typeface="PT Sans"/>
                <a:sym typeface="PT Sans"/>
              </a:rPr>
              <a:t>| </a:t>
            </a:r>
            <a:r>
              <a:rPr lang="en" sz="2267" b="1" kern="0">
                <a:solidFill>
                  <a:srgbClr val="FFFFFF"/>
                </a:solidFill>
                <a:uFill>
                  <a:noFill/>
                </a:uFill>
                <a:latin typeface="PT Sans"/>
                <a:ea typeface="PT Sans"/>
                <a:cs typeface="PT Sans"/>
                <a:sym typeface="PT Sans"/>
                <a:hlinkClick r:id="rId10" action="ppaction://hlinksldjump">
                  <a:extLst>
                    <a:ext uri="{A12FA001-AC4F-418D-AE19-62706E023703}">
                      <ahyp:hlinkClr xmlns:ahyp="http://schemas.microsoft.com/office/drawing/2018/hyperlinkcolor" val="tx"/>
                    </a:ext>
                  </a:extLst>
                </a:hlinkClick>
              </a:rPr>
              <a:t>Research</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rId11" action="ppaction://hlinksldjump">
                  <a:extLst>
                    <a:ext uri="{A12FA001-AC4F-418D-AE19-62706E023703}">
                      <ahyp:hlinkClr xmlns:ahyp="http://schemas.microsoft.com/office/drawing/2018/hyperlinkcolor" val="tx"/>
                    </a:ext>
                  </a:extLst>
                </a:hlinkClick>
              </a:rPr>
              <a:t>Talent</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Industry</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Politics</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Predictions</a:t>
            </a:r>
            <a:endParaRPr sz="2267" kern="0">
              <a:solidFill>
                <a:srgbClr val="A4C2F4"/>
              </a:solidFill>
              <a:latin typeface="PT Sans"/>
              <a:ea typeface="PT Sans"/>
              <a:cs typeface="PT Sans"/>
              <a:sym typeface="PT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2"/>
          <p:cNvSpPr txBox="1"/>
          <p:nvPr/>
        </p:nvSpPr>
        <p:spPr>
          <a:xfrm>
            <a:off x="9817767" y="61717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a:solidFill>
                  <a:srgbClr val="000000"/>
                </a:solidFill>
                <a:latin typeface="PT Sans"/>
                <a:ea typeface="PT Sans"/>
                <a:cs typeface="PT Sans"/>
                <a:sym typeface="PT Sans"/>
              </a:rPr>
              <a:t>stateof.ai 2021</a:t>
            </a:r>
            <a:endParaRPr sz="2400" b="1" kern="0">
              <a:solidFill>
                <a:srgbClr val="000000"/>
              </a:solidFill>
              <a:latin typeface="PT Sans"/>
              <a:ea typeface="PT Sans"/>
              <a:cs typeface="PT Sans"/>
              <a:sym typeface="PT Sans"/>
            </a:endParaRPr>
          </a:p>
        </p:txBody>
      </p:sp>
      <p:sp>
        <p:nvSpPr>
          <p:cNvPr id="492" name="Google Shape;492;p62"/>
          <p:cNvSpPr txBox="1"/>
          <p:nvPr/>
        </p:nvSpPr>
        <p:spPr>
          <a:xfrm>
            <a:off x="118833" y="1449833"/>
            <a:ext cx="11954400" cy="708400"/>
          </a:xfrm>
          <a:prstGeom prst="rect">
            <a:avLst/>
          </a:prstGeom>
          <a:noFill/>
          <a:ln>
            <a:noFill/>
          </a:ln>
        </p:spPr>
        <p:txBody>
          <a:bodyPr spcFirstLastPara="1" wrap="square" lIns="121900" tIns="121900" rIns="121900" bIns="121900" anchor="t" anchorCtr="0">
            <a:noAutofit/>
          </a:bodyPr>
          <a:lstStyle/>
          <a:p>
            <a:pPr marL="228594" defTabSz="1219170">
              <a:lnSpc>
                <a:spcPct val="115000"/>
              </a:lnSpc>
              <a:buClr>
                <a:srgbClr val="000000"/>
              </a:buClr>
              <a:buSzPts val="1100"/>
            </a:pPr>
            <a:r>
              <a:rPr lang="en" sz="1867" b="1" kern="0">
                <a:solidFill>
                  <a:srgbClr val="000000"/>
                </a:solidFill>
                <a:latin typeface="PT Sans"/>
                <a:ea typeface="PT Sans"/>
                <a:cs typeface="PT Sans"/>
                <a:sym typeface="PT Sans"/>
              </a:rPr>
              <a:t>Language models trained on viral sequences can predict mutations that preserve infectivity but induce high antigenic change, akin to preserving “grammaticality” but inducing high “semantic change”.</a:t>
            </a:r>
            <a:endParaRPr sz="1867" kern="0">
              <a:solidFill>
                <a:srgbClr val="000000"/>
              </a:solidFill>
              <a:latin typeface="PT Sans"/>
              <a:ea typeface="PT Sans"/>
              <a:cs typeface="PT Sans"/>
              <a:sym typeface="PT Sans"/>
            </a:endParaRPr>
          </a:p>
          <a:p>
            <a:pPr defTabSz="1219170">
              <a:lnSpc>
                <a:spcPct val="115000"/>
              </a:lnSpc>
              <a:buClr>
                <a:srgbClr val="000000"/>
              </a:buClr>
              <a:buSzPts val="1100"/>
            </a:pPr>
            <a:endParaRPr sz="1867" b="1" kern="0">
              <a:solidFill>
                <a:srgbClr val="000000"/>
              </a:solidFill>
              <a:latin typeface="PT Sans"/>
              <a:ea typeface="PT Sans"/>
              <a:cs typeface="PT Sans"/>
              <a:sym typeface="PT Sans"/>
            </a:endParaRPr>
          </a:p>
        </p:txBody>
      </p:sp>
      <p:sp>
        <p:nvSpPr>
          <p:cNvPr id="493" name="Google Shape;493;p62"/>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gn="just" defTabSz="1219170">
              <a:lnSpc>
                <a:spcPct val="115000"/>
              </a:lnSpc>
              <a:buClr>
                <a:srgbClr val="000000"/>
              </a:buClr>
              <a:buSzPts val="1100"/>
            </a:pPr>
            <a:r>
              <a:rPr lang="en" sz="2400" b="1" kern="0">
                <a:solidFill>
                  <a:srgbClr val="000000"/>
                </a:solidFill>
                <a:latin typeface="PT Sans"/>
                <a:ea typeface="PT Sans"/>
                <a:cs typeface="PT Sans"/>
                <a:sym typeface="PT Sans"/>
              </a:rPr>
              <a:t>Learning the language of Covid-19 to predict its evolution and escape mutants</a:t>
            </a:r>
            <a:endParaRPr sz="2400" b="1" kern="0">
              <a:solidFill>
                <a:srgbClr val="000000"/>
              </a:solidFill>
              <a:latin typeface="PT Sans"/>
              <a:ea typeface="PT Sans"/>
              <a:cs typeface="PT Sans"/>
              <a:sym typeface="PT Sans"/>
            </a:endParaRPr>
          </a:p>
        </p:txBody>
      </p:sp>
      <p:sp>
        <p:nvSpPr>
          <p:cNvPr id="494" name="Google Shape;494;p62"/>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Arial"/>
              <a:cs typeface="Arial"/>
              <a:sym typeface="Arial"/>
            </a:endParaRPr>
          </a:p>
        </p:txBody>
      </p:sp>
      <p:sp>
        <p:nvSpPr>
          <p:cNvPr id="495" name="Google Shape;495;p62"/>
          <p:cNvSpPr txBox="1"/>
          <p:nvPr/>
        </p:nvSpPr>
        <p:spPr>
          <a:xfrm>
            <a:off x="118833" y="2311868"/>
            <a:ext cx="6893600" cy="3731459"/>
          </a:xfrm>
          <a:prstGeom prst="rect">
            <a:avLst/>
          </a:prstGeom>
          <a:noFill/>
          <a:ln>
            <a:noFill/>
          </a:ln>
        </p:spPr>
        <p:txBody>
          <a:bodyPr spcFirstLastPara="1" wrap="square" lIns="48000" tIns="48000" rIns="48000" bIns="48000" anchor="t" anchorCtr="0">
            <a:spAutoFit/>
          </a:bodyPr>
          <a:lstStyle/>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Viral escape occurs when a virus mutates to evade neutralizing antibodies from the host immune system. This can impede the development and effectiveness of vaccines, which we’ve seen with the Delta variant.</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Language model evolutionary features help identify the S494P mutation, which decreases the neutralization potential of multiple therapeutic antibodies against SARS-CoV-2 pseudovirus in vitro.</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Going forward, we could imagine vaccine development that corners viral evolution by using language models to better understand how it generates sequence diversity.</a:t>
            </a:r>
            <a:endParaRPr sz="1867" kern="0">
              <a:solidFill>
                <a:srgbClr val="000000"/>
              </a:solidFill>
              <a:latin typeface="PT Sans"/>
              <a:ea typeface="PT Sans"/>
              <a:cs typeface="PT Sans"/>
              <a:sym typeface="PT Sans"/>
            </a:endParaRPr>
          </a:p>
        </p:txBody>
      </p:sp>
      <p:pic>
        <p:nvPicPr>
          <p:cNvPr id="496" name="Google Shape;496;p62"/>
          <p:cNvPicPr preferRelativeResize="0"/>
          <p:nvPr/>
        </p:nvPicPr>
        <p:blipFill>
          <a:blip r:embed="rId3">
            <a:alphaModFix/>
          </a:blip>
          <a:stretch>
            <a:fillRect/>
          </a:stretch>
        </p:blipFill>
        <p:spPr>
          <a:xfrm>
            <a:off x="118833" y="6416500"/>
            <a:ext cx="558400" cy="288800"/>
          </a:xfrm>
          <a:prstGeom prst="rect">
            <a:avLst/>
          </a:prstGeom>
          <a:noFill/>
          <a:ln>
            <a:noFill/>
          </a:ln>
        </p:spPr>
      </p:pic>
      <p:grpSp>
        <p:nvGrpSpPr>
          <p:cNvPr id="497" name="Google Shape;497;p62"/>
          <p:cNvGrpSpPr/>
          <p:nvPr/>
        </p:nvGrpSpPr>
        <p:grpSpPr>
          <a:xfrm>
            <a:off x="7469167" y="2206533"/>
            <a:ext cx="3910335" cy="4076384"/>
            <a:chOff x="5525675" y="1654900"/>
            <a:chExt cx="2932751" cy="3057288"/>
          </a:xfrm>
        </p:grpSpPr>
        <p:pic>
          <p:nvPicPr>
            <p:cNvPr id="498" name="Google Shape;498;p62"/>
            <p:cNvPicPr preferRelativeResize="0"/>
            <p:nvPr/>
          </p:nvPicPr>
          <p:blipFill rotWithShape="1">
            <a:blip r:embed="rId4">
              <a:alphaModFix/>
            </a:blip>
            <a:srcRect r="53718" b="35300"/>
            <a:stretch/>
          </p:blipFill>
          <p:spPr>
            <a:xfrm>
              <a:off x="5593075" y="1733900"/>
              <a:ext cx="2314026" cy="1349499"/>
            </a:xfrm>
            <a:prstGeom prst="rect">
              <a:avLst/>
            </a:prstGeom>
            <a:noFill/>
            <a:ln>
              <a:noFill/>
            </a:ln>
          </p:spPr>
        </p:pic>
        <p:pic>
          <p:nvPicPr>
            <p:cNvPr id="499" name="Google Shape;499;p62"/>
            <p:cNvPicPr preferRelativeResize="0"/>
            <p:nvPr/>
          </p:nvPicPr>
          <p:blipFill rotWithShape="1">
            <a:blip r:embed="rId4">
              <a:alphaModFix/>
            </a:blip>
            <a:srcRect l="48140" b="34340"/>
            <a:stretch/>
          </p:blipFill>
          <p:spPr>
            <a:xfrm>
              <a:off x="5593075" y="3198627"/>
              <a:ext cx="2865350" cy="1513560"/>
            </a:xfrm>
            <a:prstGeom prst="rect">
              <a:avLst/>
            </a:prstGeom>
            <a:noFill/>
            <a:ln>
              <a:noFill/>
            </a:ln>
          </p:spPr>
        </p:pic>
        <p:sp>
          <p:nvSpPr>
            <p:cNvPr id="500" name="Google Shape;500;p62"/>
            <p:cNvSpPr/>
            <p:nvPr/>
          </p:nvSpPr>
          <p:spPr>
            <a:xfrm>
              <a:off x="5525675" y="1654900"/>
              <a:ext cx="168300" cy="18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1" name="Google Shape;501;p62"/>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62"/>
          <p:cNvSpPr txBox="1"/>
          <p:nvPr/>
        </p:nvSpPr>
        <p:spPr>
          <a:xfrm>
            <a:off x="9817600" y="622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 | 22</a:t>
            </a:r>
            <a:endParaRPr sz="2267" b="1" kern="0">
              <a:solidFill>
                <a:srgbClr val="FFFFFF"/>
              </a:solidFill>
              <a:latin typeface="PT Sans"/>
              <a:ea typeface="PT Sans"/>
              <a:cs typeface="PT Sans"/>
              <a:sym typeface="PT Sans"/>
            </a:endParaRPr>
          </a:p>
        </p:txBody>
      </p:sp>
      <p:sp>
        <p:nvSpPr>
          <p:cNvPr id="503" name="Google Shape;503;p62"/>
          <p:cNvSpPr txBox="1"/>
          <p:nvPr/>
        </p:nvSpPr>
        <p:spPr>
          <a:xfrm>
            <a:off x="0" y="0"/>
            <a:ext cx="96784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a:solidFill>
                  <a:srgbClr val="FFFFFF"/>
                </a:solidFill>
                <a:latin typeface="PT Sans"/>
                <a:ea typeface="PT Sans"/>
                <a:cs typeface="PT Sans"/>
                <a:sym typeface="PT Sans"/>
              </a:rPr>
              <a:t> </a:t>
            </a:r>
            <a:r>
              <a:rPr lang="en" sz="2267" kern="0">
                <a:solidFill>
                  <a:srgbClr val="A4C2F4"/>
                </a:solidFill>
                <a:uFill>
                  <a:noFill/>
                </a:uFill>
                <a:latin typeface="PT Sans"/>
                <a:ea typeface="PT Sans"/>
                <a:cs typeface="PT Sans"/>
                <a:sym typeface="PT Sans"/>
                <a:hlinkClick r:id="rId5" action="ppaction://hlinksldjump">
                  <a:extLst>
                    <a:ext uri="{A12FA001-AC4F-418D-AE19-62706E023703}">
                      <ahyp:hlinkClr xmlns:ahyp="http://schemas.microsoft.com/office/drawing/2018/hyperlinkcolor" val="tx"/>
                    </a:ext>
                  </a:extLst>
                </a:hlinkClick>
              </a:rPr>
              <a:t>Introduction</a:t>
            </a:r>
            <a:r>
              <a:rPr lang="en" sz="2267" kern="0">
                <a:solidFill>
                  <a:srgbClr val="FFFFFF"/>
                </a:solidFill>
                <a:latin typeface="PT Sans"/>
                <a:ea typeface="PT Sans"/>
                <a:cs typeface="PT Sans"/>
                <a:sym typeface="PT Sans"/>
              </a:rPr>
              <a:t> </a:t>
            </a:r>
            <a:r>
              <a:rPr lang="en" sz="2267" kern="0">
                <a:solidFill>
                  <a:srgbClr val="A4C2F4"/>
                </a:solidFill>
                <a:latin typeface="PT Sans"/>
                <a:ea typeface="PT Sans"/>
                <a:cs typeface="PT Sans"/>
                <a:sym typeface="PT Sans"/>
              </a:rPr>
              <a:t>| </a:t>
            </a:r>
            <a:r>
              <a:rPr lang="en" sz="2267" b="1" kern="0">
                <a:solidFill>
                  <a:srgbClr val="FFFFFF"/>
                </a:solidFill>
                <a:uFill>
                  <a:noFill/>
                </a:uFill>
                <a:latin typeface="PT Sans"/>
                <a:ea typeface="PT Sans"/>
                <a:cs typeface="PT Sans"/>
                <a:sym typeface="PT Sans"/>
                <a:hlinkClick r:id="rId6" action="ppaction://hlinksldjump">
                  <a:extLst>
                    <a:ext uri="{A12FA001-AC4F-418D-AE19-62706E023703}">
                      <ahyp:hlinkClr xmlns:ahyp="http://schemas.microsoft.com/office/drawing/2018/hyperlinkcolor" val="tx"/>
                    </a:ext>
                  </a:extLst>
                </a:hlinkClick>
              </a:rPr>
              <a:t>Research</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rId7" action="ppaction://hlinksldjump">
                  <a:extLst>
                    <a:ext uri="{A12FA001-AC4F-418D-AE19-62706E023703}">
                      <ahyp:hlinkClr xmlns:ahyp="http://schemas.microsoft.com/office/drawing/2018/hyperlinkcolor" val="tx"/>
                    </a:ext>
                  </a:extLst>
                </a:hlinkClick>
              </a:rPr>
              <a:t>Talent</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Industry</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Politics</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Predictions</a:t>
            </a:r>
            <a:endParaRPr sz="2267" kern="0">
              <a:solidFill>
                <a:srgbClr val="A4C2F4"/>
              </a:solidFill>
              <a:latin typeface="PT Sans"/>
              <a:ea typeface="PT Sans"/>
              <a:cs typeface="PT Sans"/>
              <a:sym typeface="PT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5"/>
          <p:cNvSpPr txBox="1"/>
          <p:nvPr/>
        </p:nvSpPr>
        <p:spPr>
          <a:xfrm>
            <a:off x="9817767" y="61717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a:solidFill>
                  <a:srgbClr val="000000"/>
                </a:solidFill>
                <a:latin typeface="PT Sans"/>
                <a:ea typeface="PT Sans"/>
                <a:cs typeface="PT Sans"/>
                <a:sym typeface="PT Sans"/>
              </a:rPr>
              <a:t>stateof.ai 2021</a:t>
            </a:r>
            <a:endParaRPr sz="2400" b="1" kern="0">
              <a:solidFill>
                <a:srgbClr val="000000"/>
              </a:solidFill>
              <a:latin typeface="PT Sans"/>
              <a:ea typeface="PT Sans"/>
              <a:cs typeface="PT Sans"/>
              <a:sym typeface="PT Sans"/>
            </a:endParaRPr>
          </a:p>
        </p:txBody>
      </p:sp>
      <p:sp>
        <p:nvSpPr>
          <p:cNvPr id="711" name="Google Shape;711;p75"/>
          <p:cNvSpPr txBox="1"/>
          <p:nvPr/>
        </p:nvSpPr>
        <p:spPr>
          <a:xfrm>
            <a:off x="118833" y="1449833"/>
            <a:ext cx="11954400" cy="1183200"/>
          </a:xfrm>
          <a:prstGeom prst="rect">
            <a:avLst/>
          </a:prstGeom>
          <a:noFill/>
          <a:ln>
            <a:noFill/>
          </a:ln>
        </p:spPr>
        <p:txBody>
          <a:bodyPr spcFirstLastPara="1" wrap="square" lIns="121900" tIns="121900" rIns="121900" bIns="121900" anchor="t" anchorCtr="0">
            <a:noAutofit/>
          </a:bodyPr>
          <a:lstStyle/>
          <a:p>
            <a:pPr marL="228594" defTabSz="1219170">
              <a:lnSpc>
                <a:spcPct val="115000"/>
              </a:lnSpc>
              <a:buClr>
                <a:srgbClr val="000000"/>
              </a:buClr>
              <a:buSzPts val="1100"/>
            </a:pPr>
            <a:r>
              <a:rPr lang="en" sz="1867" b="1" kern="0">
                <a:solidFill>
                  <a:srgbClr val="000000"/>
                </a:solidFill>
                <a:latin typeface="PT Sans"/>
                <a:ea typeface="PT Sans"/>
                <a:cs typeface="PT Sans"/>
                <a:sym typeface="PT Sans"/>
              </a:rPr>
              <a:t>Speech generation usually requires training an Automatic Speech Recognition (ASR) system, which is resource-intensive and error-prone. Researchers introduce Generative Spoken Language Modeling (GSLM), the task of learning speech representations directly from raw audio without any labels or text.</a:t>
            </a:r>
            <a:endParaRPr sz="1867" b="1" kern="0">
              <a:solidFill>
                <a:srgbClr val="000000"/>
              </a:solidFill>
              <a:latin typeface="PT Sans"/>
              <a:ea typeface="PT Sans"/>
              <a:cs typeface="PT Sans"/>
              <a:sym typeface="PT Sans"/>
            </a:endParaRPr>
          </a:p>
        </p:txBody>
      </p:sp>
      <p:sp>
        <p:nvSpPr>
          <p:cNvPr id="712" name="Google Shape;712;p75"/>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gn="just" defTabSz="1219170">
              <a:lnSpc>
                <a:spcPct val="115000"/>
              </a:lnSpc>
              <a:buClr>
                <a:srgbClr val="000000"/>
              </a:buClr>
              <a:buSzPts val="1100"/>
            </a:pPr>
            <a:r>
              <a:rPr lang="en" sz="2400" b="1" kern="0">
                <a:solidFill>
                  <a:srgbClr val="000000"/>
                </a:solidFill>
                <a:latin typeface="PT Sans"/>
                <a:ea typeface="PT Sans"/>
                <a:cs typeface="PT Sans"/>
                <a:sym typeface="PT Sans"/>
              </a:rPr>
              <a:t>Beyond ASR for speech generation: textless NLP</a:t>
            </a:r>
            <a:endParaRPr sz="2400" b="1" kern="0">
              <a:solidFill>
                <a:srgbClr val="000000"/>
              </a:solidFill>
              <a:latin typeface="PT Sans"/>
              <a:ea typeface="PT Sans"/>
              <a:cs typeface="PT Sans"/>
              <a:sym typeface="PT Sans"/>
            </a:endParaRPr>
          </a:p>
        </p:txBody>
      </p:sp>
      <p:sp>
        <p:nvSpPr>
          <p:cNvPr id="713" name="Google Shape;713;p75"/>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Arial"/>
              <a:cs typeface="Arial"/>
              <a:sym typeface="Arial"/>
            </a:endParaRPr>
          </a:p>
        </p:txBody>
      </p:sp>
      <p:sp>
        <p:nvSpPr>
          <p:cNvPr id="714" name="Google Shape;714;p75"/>
          <p:cNvSpPr txBox="1"/>
          <p:nvPr/>
        </p:nvSpPr>
        <p:spPr>
          <a:xfrm>
            <a:off x="118833" y="2616668"/>
            <a:ext cx="8613600" cy="3401047"/>
          </a:xfrm>
          <a:prstGeom prst="rect">
            <a:avLst/>
          </a:prstGeom>
          <a:noFill/>
          <a:ln>
            <a:noFill/>
          </a:ln>
        </p:spPr>
        <p:txBody>
          <a:bodyPr spcFirstLastPara="1" wrap="square" lIns="48000" tIns="48000" rIns="48000" bIns="48000" anchor="t" anchorCtr="0">
            <a:spAutoFit/>
          </a:bodyPr>
          <a:lstStyle/>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A major goal of GSLM is to make AI more inclusive: The majority of textual information available online is in a few languages like English. Better use of the audio information available online (podcasts, local radios, social apps) could help improve current AI audio systems’ performance on rarer languages.</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Through intonation, audio encodes more emotions and nuances. Being able to generate speech only from audio signals in a self-supervised fashion could result in more natural and expressive AI systems.</a:t>
            </a:r>
            <a:endParaRPr sz="1867" kern="0">
              <a:solidFill>
                <a:srgbClr val="000000"/>
              </a:solidFill>
              <a:latin typeface="PT Sans"/>
              <a:ea typeface="PT Sans"/>
              <a:cs typeface="PT Sans"/>
              <a:sym typeface="PT Sans"/>
            </a:endParaRPr>
          </a:p>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The researchers have already made some first steps in GSLM, by showing that they can leverage prosody (rhythm, stress and intonation of speech) to generate natural and coherent speech. </a:t>
            </a:r>
            <a:endParaRPr sz="1867" kern="0">
              <a:solidFill>
                <a:srgbClr val="000000"/>
              </a:solidFill>
              <a:latin typeface="PT Sans"/>
              <a:ea typeface="PT Sans"/>
              <a:cs typeface="PT Sans"/>
              <a:sym typeface="PT Sans"/>
            </a:endParaRPr>
          </a:p>
        </p:txBody>
      </p:sp>
      <p:pic>
        <p:nvPicPr>
          <p:cNvPr id="715" name="Google Shape;715;p75"/>
          <p:cNvPicPr preferRelativeResize="0"/>
          <p:nvPr/>
        </p:nvPicPr>
        <p:blipFill>
          <a:blip r:embed="rId3">
            <a:alphaModFix/>
          </a:blip>
          <a:stretch>
            <a:fillRect/>
          </a:stretch>
        </p:blipFill>
        <p:spPr>
          <a:xfrm>
            <a:off x="88700" y="6441036"/>
            <a:ext cx="1339869" cy="292608"/>
          </a:xfrm>
          <a:prstGeom prst="rect">
            <a:avLst/>
          </a:prstGeom>
          <a:noFill/>
          <a:ln>
            <a:noFill/>
          </a:ln>
        </p:spPr>
      </p:pic>
      <p:pic>
        <p:nvPicPr>
          <p:cNvPr id="716" name="Google Shape;716;p75"/>
          <p:cNvPicPr preferRelativeResize="0"/>
          <p:nvPr/>
        </p:nvPicPr>
        <p:blipFill>
          <a:blip r:embed="rId4">
            <a:alphaModFix/>
          </a:blip>
          <a:stretch>
            <a:fillRect/>
          </a:stretch>
        </p:blipFill>
        <p:spPr>
          <a:xfrm>
            <a:off x="1553195" y="6418956"/>
            <a:ext cx="770808" cy="336745"/>
          </a:xfrm>
          <a:prstGeom prst="rect">
            <a:avLst/>
          </a:prstGeom>
          <a:noFill/>
          <a:ln>
            <a:noFill/>
          </a:ln>
        </p:spPr>
      </p:pic>
      <p:pic>
        <p:nvPicPr>
          <p:cNvPr id="717" name="Google Shape;717;p75"/>
          <p:cNvPicPr preferRelativeResize="0"/>
          <p:nvPr/>
        </p:nvPicPr>
        <p:blipFill>
          <a:blip r:embed="rId5">
            <a:alphaModFix/>
          </a:blip>
          <a:stretch>
            <a:fillRect/>
          </a:stretch>
        </p:blipFill>
        <p:spPr>
          <a:xfrm>
            <a:off x="2448627" y="6381734"/>
            <a:ext cx="337572" cy="336748"/>
          </a:xfrm>
          <a:prstGeom prst="rect">
            <a:avLst/>
          </a:prstGeom>
          <a:noFill/>
          <a:ln>
            <a:noFill/>
          </a:ln>
        </p:spPr>
      </p:pic>
      <p:pic>
        <p:nvPicPr>
          <p:cNvPr id="718" name="Google Shape;718;p75"/>
          <p:cNvPicPr preferRelativeResize="0"/>
          <p:nvPr/>
        </p:nvPicPr>
        <p:blipFill>
          <a:blip r:embed="rId6">
            <a:alphaModFix/>
          </a:blip>
          <a:stretch>
            <a:fillRect/>
          </a:stretch>
        </p:blipFill>
        <p:spPr>
          <a:xfrm>
            <a:off x="2910824" y="6381734"/>
            <a:ext cx="621376" cy="336743"/>
          </a:xfrm>
          <a:prstGeom prst="rect">
            <a:avLst/>
          </a:prstGeom>
          <a:noFill/>
          <a:ln>
            <a:noFill/>
          </a:ln>
        </p:spPr>
      </p:pic>
      <p:pic>
        <p:nvPicPr>
          <p:cNvPr id="719" name="Google Shape;719;p75"/>
          <p:cNvPicPr preferRelativeResize="0"/>
          <p:nvPr/>
        </p:nvPicPr>
        <p:blipFill>
          <a:blip r:embed="rId7">
            <a:alphaModFix/>
          </a:blip>
          <a:stretch>
            <a:fillRect/>
          </a:stretch>
        </p:blipFill>
        <p:spPr>
          <a:xfrm>
            <a:off x="8792867" y="2767233"/>
            <a:ext cx="3046567" cy="2584000"/>
          </a:xfrm>
          <a:prstGeom prst="rect">
            <a:avLst/>
          </a:prstGeom>
          <a:noFill/>
          <a:ln>
            <a:noFill/>
          </a:ln>
        </p:spPr>
      </p:pic>
      <p:sp>
        <p:nvSpPr>
          <p:cNvPr id="720" name="Google Shape;720;p75"/>
          <p:cNvSpPr txBox="1"/>
          <p:nvPr/>
        </p:nvSpPr>
        <p:spPr>
          <a:xfrm>
            <a:off x="3656833" y="6351333"/>
            <a:ext cx="4620000" cy="505804"/>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467" i="1" kern="0">
                <a:solidFill>
                  <a:srgbClr val="000000"/>
                </a:solidFill>
                <a:latin typeface="PT Sans"/>
                <a:ea typeface="PT Sans"/>
                <a:cs typeface="PT Sans"/>
                <a:sym typeface="PT Sans"/>
              </a:rPr>
              <a:t>Some examples here: </a:t>
            </a:r>
            <a:r>
              <a:rPr lang="en" sz="1467" i="1" u="sng" kern="0">
                <a:solidFill>
                  <a:srgbClr val="010061"/>
                </a:solidFill>
                <a:latin typeface="PT Sans"/>
                <a:ea typeface="PT Sans"/>
                <a:cs typeface="PT Sans"/>
                <a:sym typeface="PT Sans"/>
                <a:hlinkClick r:id="rId8">
                  <a:extLst>
                    <a:ext uri="{A12FA001-AC4F-418D-AE19-62706E023703}">
                      <ahyp:hlinkClr xmlns:ahyp="http://schemas.microsoft.com/office/drawing/2018/hyperlinkcolor" val="tx"/>
                    </a:ext>
                  </a:extLst>
                </a:hlinkClick>
              </a:rPr>
              <a:t>https://speechbot.github.io/pgslm/</a:t>
            </a:r>
            <a:endParaRPr sz="1467" i="1" kern="0">
              <a:solidFill>
                <a:srgbClr val="000000"/>
              </a:solidFill>
              <a:latin typeface="PT Sans"/>
              <a:ea typeface="PT Sans"/>
              <a:cs typeface="PT Sans"/>
              <a:sym typeface="PT Sans"/>
            </a:endParaRPr>
          </a:p>
        </p:txBody>
      </p:sp>
      <p:sp>
        <p:nvSpPr>
          <p:cNvPr id="721" name="Google Shape;721;p75"/>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75"/>
          <p:cNvSpPr txBox="1"/>
          <p:nvPr/>
        </p:nvSpPr>
        <p:spPr>
          <a:xfrm>
            <a:off x="9817600" y="622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 | 35</a:t>
            </a:r>
            <a:endParaRPr sz="2267" b="1" kern="0">
              <a:solidFill>
                <a:srgbClr val="FFFFFF"/>
              </a:solidFill>
              <a:latin typeface="PT Sans"/>
              <a:ea typeface="PT Sans"/>
              <a:cs typeface="PT Sans"/>
              <a:sym typeface="PT Sans"/>
            </a:endParaRPr>
          </a:p>
        </p:txBody>
      </p:sp>
      <p:sp>
        <p:nvSpPr>
          <p:cNvPr id="723" name="Google Shape;723;p75"/>
          <p:cNvSpPr txBox="1"/>
          <p:nvPr/>
        </p:nvSpPr>
        <p:spPr>
          <a:xfrm>
            <a:off x="0" y="0"/>
            <a:ext cx="96784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a:solidFill>
                  <a:srgbClr val="FFFFFF"/>
                </a:solidFill>
                <a:latin typeface="PT Sans"/>
                <a:ea typeface="PT Sans"/>
                <a:cs typeface="PT Sans"/>
                <a:sym typeface="PT Sans"/>
              </a:rPr>
              <a:t> </a:t>
            </a:r>
            <a:r>
              <a:rPr lang="en" sz="2267" kern="0">
                <a:solidFill>
                  <a:srgbClr val="A4C2F4"/>
                </a:solidFill>
                <a:uFill>
                  <a:noFill/>
                </a:uFill>
                <a:latin typeface="PT Sans"/>
                <a:ea typeface="PT Sans"/>
                <a:cs typeface="PT Sans"/>
                <a:sym typeface="PT Sans"/>
                <a:hlinkClick r:id="rId9" action="ppaction://hlinksldjump">
                  <a:extLst>
                    <a:ext uri="{A12FA001-AC4F-418D-AE19-62706E023703}">
                      <ahyp:hlinkClr xmlns:ahyp="http://schemas.microsoft.com/office/drawing/2018/hyperlinkcolor" val="tx"/>
                    </a:ext>
                  </a:extLst>
                </a:hlinkClick>
              </a:rPr>
              <a:t>Introduction</a:t>
            </a:r>
            <a:r>
              <a:rPr lang="en" sz="2267" kern="0">
                <a:solidFill>
                  <a:srgbClr val="FFFFFF"/>
                </a:solidFill>
                <a:latin typeface="PT Sans"/>
                <a:ea typeface="PT Sans"/>
                <a:cs typeface="PT Sans"/>
                <a:sym typeface="PT Sans"/>
              </a:rPr>
              <a:t> </a:t>
            </a:r>
            <a:r>
              <a:rPr lang="en" sz="2267" kern="0">
                <a:solidFill>
                  <a:srgbClr val="A4C2F4"/>
                </a:solidFill>
                <a:latin typeface="PT Sans"/>
                <a:ea typeface="PT Sans"/>
                <a:cs typeface="PT Sans"/>
                <a:sym typeface="PT Sans"/>
              </a:rPr>
              <a:t>| </a:t>
            </a:r>
            <a:r>
              <a:rPr lang="en" sz="2267" b="1" kern="0">
                <a:solidFill>
                  <a:srgbClr val="FFFFFF"/>
                </a:solidFill>
                <a:uFill>
                  <a:noFill/>
                </a:uFill>
                <a:latin typeface="PT Sans"/>
                <a:ea typeface="PT Sans"/>
                <a:cs typeface="PT Sans"/>
                <a:sym typeface="PT Sans"/>
                <a:hlinkClick r:id="rId10" action="ppaction://hlinksldjump">
                  <a:extLst>
                    <a:ext uri="{A12FA001-AC4F-418D-AE19-62706E023703}">
                      <ahyp:hlinkClr xmlns:ahyp="http://schemas.microsoft.com/office/drawing/2018/hyperlinkcolor" val="tx"/>
                    </a:ext>
                  </a:extLst>
                </a:hlinkClick>
              </a:rPr>
              <a:t>Research</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rId11" action="ppaction://hlinksldjump">
                  <a:extLst>
                    <a:ext uri="{A12FA001-AC4F-418D-AE19-62706E023703}">
                      <ahyp:hlinkClr xmlns:ahyp="http://schemas.microsoft.com/office/drawing/2018/hyperlinkcolor" val="tx"/>
                    </a:ext>
                  </a:extLst>
                </a:hlinkClick>
              </a:rPr>
              <a:t>Talent</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Industry</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Politics</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Predictions</a:t>
            </a:r>
            <a:endParaRPr sz="2267" kern="0">
              <a:solidFill>
                <a:srgbClr val="A4C2F4"/>
              </a:solidFill>
              <a:latin typeface="PT Sans"/>
              <a:ea typeface="PT Sans"/>
              <a:cs typeface="PT Sans"/>
              <a:sym typeface="PT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63"/>
        <p:cNvGrpSpPr/>
        <p:nvPr/>
      </p:nvGrpSpPr>
      <p:grpSpPr>
        <a:xfrm>
          <a:off x="0" y="0"/>
          <a:ext cx="0" cy="0"/>
          <a:chOff x="0" y="0"/>
          <a:chExt cx="0" cy="0"/>
        </a:xfrm>
      </p:grpSpPr>
      <p:sp>
        <p:nvSpPr>
          <p:cNvPr id="165" name="Google Shape;165;p41"/>
          <p:cNvSpPr txBox="1"/>
          <p:nvPr/>
        </p:nvSpPr>
        <p:spPr>
          <a:xfrm>
            <a:off x="10559951" y="62200"/>
            <a:ext cx="1530400" cy="5840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15000"/>
              </a:lnSpc>
              <a:spcBef>
                <a:spcPts val="0"/>
              </a:spcBef>
              <a:spcAft>
                <a:spcPts val="0"/>
              </a:spcAft>
              <a:buClr>
                <a:srgbClr val="000000"/>
              </a:buClr>
              <a:buSzPts val="1100"/>
              <a:buFontTx/>
              <a:buNone/>
              <a:tabLst/>
              <a:defRPr/>
            </a:pPr>
            <a:r>
              <a:rPr kumimoji="0" lang="en" sz="2267" b="1" i="0" u="none" strike="noStrike" kern="0" cap="none" spc="0" normalizeH="0" baseline="0" noProof="0">
                <a:ln>
                  <a:noFill/>
                </a:ln>
                <a:solidFill>
                  <a:srgbClr val="FFFFFF"/>
                </a:solidFill>
                <a:effectLst/>
                <a:uLnTx/>
                <a:uFillTx/>
                <a:latin typeface="PT Sans"/>
                <a:ea typeface="PT Sans"/>
                <a:cs typeface="PT Sans"/>
                <a:sym typeface="PT Sans"/>
              </a:rPr>
              <a:t>#stateofai</a:t>
            </a:r>
            <a:endParaRPr kumimoji="0" sz="2400" b="1" i="0" u="none" strike="noStrike" kern="0" cap="none" spc="0" normalizeH="0" baseline="0" noProof="0">
              <a:ln>
                <a:noFill/>
              </a:ln>
              <a:solidFill>
                <a:srgbClr val="FFFFFF"/>
              </a:solidFill>
              <a:effectLst/>
              <a:uLnTx/>
              <a:uFillTx/>
              <a:latin typeface="PT Sans"/>
              <a:ea typeface="PT Sans"/>
              <a:cs typeface="PT Sans"/>
              <a:sym typeface="PT Sans"/>
            </a:endParaRPr>
          </a:p>
        </p:txBody>
      </p:sp>
      <p:sp>
        <p:nvSpPr>
          <p:cNvPr id="166" name="Google Shape;166;p41"/>
          <p:cNvSpPr txBox="1"/>
          <p:nvPr/>
        </p:nvSpPr>
        <p:spPr>
          <a:xfrm>
            <a:off x="84500" y="62200"/>
            <a:ext cx="1530400" cy="58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Pts val="1100"/>
              <a:buFontTx/>
              <a:buNone/>
              <a:tabLst/>
              <a:defRPr/>
            </a:pPr>
            <a:r>
              <a:rPr kumimoji="0" lang="en" sz="2400" b="1" i="0" u="none" strike="noStrike" kern="0" cap="none" spc="0" normalizeH="0" baseline="0" noProof="0">
                <a:ln>
                  <a:noFill/>
                </a:ln>
                <a:solidFill>
                  <a:srgbClr val="FFFFFF"/>
                </a:solidFill>
                <a:effectLst/>
                <a:uLnTx/>
                <a:uFillTx/>
                <a:latin typeface="PT Sans"/>
                <a:ea typeface="PT Sans"/>
                <a:cs typeface="PT Sans"/>
                <a:sym typeface="PT Sans"/>
              </a:rPr>
              <a:t>stateof.ai</a:t>
            </a:r>
            <a:endParaRPr kumimoji="0" sz="2400" b="1" i="0" u="none" strike="noStrike" kern="0" cap="none" spc="0" normalizeH="0" baseline="0" noProof="0">
              <a:ln>
                <a:noFill/>
              </a:ln>
              <a:solidFill>
                <a:srgbClr val="FFFFFF"/>
              </a:solidFill>
              <a:effectLst/>
              <a:uLnTx/>
              <a:uFillTx/>
              <a:latin typeface="PT Sans"/>
              <a:ea typeface="PT Sans"/>
              <a:cs typeface="PT Sans"/>
              <a:sym typeface="PT Sans"/>
            </a:endParaRPr>
          </a:p>
        </p:txBody>
      </p:sp>
      <p:sp>
        <p:nvSpPr>
          <p:cNvPr id="167" name="Google Shape;167;p41"/>
          <p:cNvSpPr txBox="1"/>
          <p:nvPr/>
        </p:nvSpPr>
        <p:spPr>
          <a:xfrm>
            <a:off x="5903001" y="6186867"/>
            <a:ext cx="6187600" cy="5840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15000"/>
              </a:lnSpc>
              <a:spcBef>
                <a:spcPts val="0"/>
              </a:spcBef>
              <a:spcAft>
                <a:spcPts val="0"/>
              </a:spcAft>
              <a:buClr>
                <a:srgbClr val="000000"/>
              </a:buClr>
              <a:buSzPts val="1100"/>
              <a:buFontTx/>
              <a:buNone/>
              <a:tabLst/>
              <a:defRPr/>
            </a:pPr>
            <a:r>
              <a:rPr kumimoji="0" lang="en" sz="2400" b="1" i="0" u="none" strike="noStrike" kern="0" cap="none" spc="0" normalizeH="0" baseline="0" noProof="0">
                <a:ln>
                  <a:noFill/>
                </a:ln>
                <a:solidFill>
                  <a:srgbClr val="FFFFFF"/>
                </a:solidFill>
                <a:effectLst/>
                <a:uLnTx/>
                <a:uFillTx/>
                <a:latin typeface="PT Sans"/>
                <a:ea typeface="PT Sans"/>
                <a:cs typeface="PT Sans"/>
                <a:sym typeface="PT Sans"/>
              </a:rPr>
              <a:t>Ian Hogarth</a:t>
            </a:r>
            <a:endParaRPr kumimoji="0" sz="2400" b="1" i="0" u="none" strike="noStrike" kern="0" cap="none" spc="0" normalizeH="0" baseline="0" noProof="0">
              <a:ln>
                <a:noFill/>
              </a:ln>
              <a:solidFill>
                <a:srgbClr val="FFFFFF"/>
              </a:solidFill>
              <a:effectLst/>
              <a:uLnTx/>
              <a:uFillTx/>
              <a:latin typeface="PT Sans"/>
              <a:ea typeface="PT Sans"/>
              <a:cs typeface="PT Sans"/>
              <a:sym typeface="PT Sans"/>
            </a:endParaRPr>
          </a:p>
        </p:txBody>
      </p:sp>
      <p:sp>
        <p:nvSpPr>
          <p:cNvPr id="168" name="Google Shape;168;p41"/>
          <p:cNvSpPr txBox="1"/>
          <p:nvPr/>
        </p:nvSpPr>
        <p:spPr>
          <a:xfrm>
            <a:off x="84500" y="6186867"/>
            <a:ext cx="3360400" cy="58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Pts val="1100"/>
              <a:buFontTx/>
              <a:buNone/>
              <a:tabLst/>
              <a:defRPr/>
            </a:pPr>
            <a:r>
              <a:rPr kumimoji="0" lang="en" sz="2400" b="1" i="0" u="none" strike="noStrike" kern="0" cap="none" spc="0" normalizeH="0" baseline="0" noProof="0">
                <a:ln>
                  <a:noFill/>
                </a:ln>
                <a:solidFill>
                  <a:srgbClr val="FFFFFF"/>
                </a:solidFill>
                <a:effectLst/>
                <a:uLnTx/>
                <a:uFillTx/>
                <a:latin typeface="PT Sans"/>
                <a:ea typeface="PT Sans"/>
                <a:cs typeface="PT Sans"/>
                <a:sym typeface="PT Sans"/>
              </a:rPr>
              <a:t>Nathan Benaich</a:t>
            </a:r>
            <a:endParaRPr kumimoji="0" sz="2400" b="1" i="0" u="none" strike="noStrike" kern="0" cap="none" spc="0" normalizeH="0" baseline="0" noProof="0">
              <a:ln>
                <a:noFill/>
              </a:ln>
              <a:solidFill>
                <a:srgbClr val="FFFFFF"/>
              </a:solidFill>
              <a:effectLst/>
              <a:uLnTx/>
              <a:uFillTx/>
              <a:latin typeface="PT Sans"/>
              <a:ea typeface="PT Sans"/>
              <a:cs typeface="PT Sans"/>
              <a:sym typeface="PT Sans"/>
            </a:endParaRPr>
          </a:p>
        </p:txBody>
      </p:sp>
    </p:spTree>
    <p:extLst>
      <p:ext uri="{BB962C8B-B14F-4D97-AF65-F5344CB8AC3E}">
        <p14:creationId xmlns:p14="http://schemas.microsoft.com/office/powerpoint/2010/main" val="2137927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4"/>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Tuning billions of model parameters costs millions of dollars</a:t>
            </a:r>
            <a:endParaRPr sz="2400" b="1" dirty="0">
              <a:latin typeface="PT Sans"/>
              <a:ea typeface="PT Sans"/>
              <a:cs typeface="PT Sans"/>
              <a:sym typeface="PT Sans"/>
            </a:endParaRPr>
          </a:p>
        </p:txBody>
      </p:sp>
      <p:sp>
        <p:nvSpPr>
          <p:cNvPr id="377" name="Google Shape;377;p44"/>
          <p:cNvSpPr txBox="1"/>
          <p:nvPr/>
        </p:nvSpPr>
        <p:spPr>
          <a:xfrm>
            <a:off x="118833" y="1449833"/>
            <a:ext cx="11954400" cy="125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n" sz="2400" b="1" dirty="0">
                <a:latin typeface="PT Sans"/>
                <a:ea typeface="PT Sans"/>
                <a:cs typeface="PT Sans"/>
                <a:sym typeface="PT Sans"/>
              </a:rPr>
              <a:t>    Based on variables released by Google et al., you’re paying circa $1 per 1,000 parameters. This means OpenAI’s 175B parameter GPT-3 could have cost tens of millions to train. Experts suggest the likely budget was $10M.</a:t>
            </a:r>
            <a:endParaRPr sz="2400" dirty="0">
              <a:latin typeface="PT Sans"/>
              <a:ea typeface="PT Sans"/>
              <a:cs typeface="PT Sans"/>
              <a:sym typeface="PT Sans"/>
            </a:endParaRPr>
          </a:p>
        </p:txBody>
      </p:sp>
      <p:sp>
        <p:nvSpPr>
          <p:cNvPr id="378" name="Google Shape;378;p44"/>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endParaRPr sz="2400"/>
          </a:p>
        </p:txBody>
      </p:sp>
      <p:sp>
        <p:nvSpPr>
          <p:cNvPr id="379" name="Google Shape;379;p44"/>
          <p:cNvSpPr txBox="1"/>
          <p:nvPr/>
        </p:nvSpPr>
        <p:spPr>
          <a:xfrm>
            <a:off x="9248819" y="6171700"/>
            <a:ext cx="2824548" cy="584000"/>
          </a:xfrm>
          <a:prstGeom prst="rect">
            <a:avLst/>
          </a:prstGeom>
          <a:noFill/>
          <a:ln>
            <a:noFill/>
          </a:ln>
        </p:spPr>
        <p:txBody>
          <a:bodyPr spcFirstLastPara="1" wrap="square" lIns="121900" tIns="121900" rIns="121900" bIns="121900" anchor="t" anchorCtr="0">
            <a:noAutofit/>
          </a:bodyPr>
          <a:lstStyle/>
          <a:p>
            <a:pPr algn="r">
              <a:lnSpc>
                <a:spcPct val="115000"/>
              </a:lnSpc>
              <a:buClr>
                <a:srgbClr val="000000"/>
              </a:buClr>
              <a:buSzPts val="1100"/>
            </a:pPr>
            <a:r>
              <a:rPr lang="en" sz="2400" b="1" dirty="0">
                <a:latin typeface="PT Sans"/>
                <a:ea typeface="PT Sans"/>
                <a:cs typeface="PT Sans"/>
                <a:sym typeface="PT Sans"/>
              </a:rPr>
              <a:t>stateof.ai 2020</a:t>
            </a:r>
            <a:endParaRPr sz="2400" b="1" dirty="0">
              <a:latin typeface="PT Sans"/>
              <a:ea typeface="PT Sans"/>
              <a:cs typeface="PT Sans"/>
              <a:sym typeface="PT Sans"/>
            </a:endParaRPr>
          </a:p>
        </p:txBody>
      </p:sp>
      <p:grpSp>
        <p:nvGrpSpPr>
          <p:cNvPr id="380" name="Google Shape;380;p44"/>
          <p:cNvGrpSpPr/>
          <p:nvPr/>
        </p:nvGrpSpPr>
        <p:grpSpPr>
          <a:xfrm>
            <a:off x="1484556" y="2872291"/>
            <a:ext cx="8143538" cy="3457541"/>
            <a:chOff x="1343100" y="1826800"/>
            <a:chExt cx="6457799" cy="2723775"/>
          </a:xfrm>
        </p:grpSpPr>
        <p:pic>
          <p:nvPicPr>
            <p:cNvPr id="381" name="Google Shape;381;p44"/>
            <p:cNvPicPr preferRelativeResize="0"/>
            <p:nvPr/>
          </p:nvPicPr>
          <p:blipFill>
            <a:blip r:embed="rId3">
              <a:alphaModFix/>
            </a:blip>
            <a:stretch>
              <a:fillRect/>
            </a:stretch>
          </p:blipFill>
          <p:spPr>
            <a:xfrm>
              <a:off x="1343101" y="1826800"/>
              <a:ext cx="6457797" cy="1518110"/>
            </a:xfrm>
            <a:prstGeom prst="rect">
              <a:avLst/>
            </a:prstGeom>
            <a:noFill/>
            <a:ln>
              <a:noFill/>
            </a:ln>
          </p:spPr>
        </p:pic>
        <p:pic>
          <p:nvPicPr>
            <p:cNvPr id="382" name="Google Shape;382;p44"/>
            <p:cNvPicPr preferRelativeResize="0"/>
            <p:nvPr/>
          </p:nvPicPr>
          <p:blipFill>
            <a:blip r:embed="rId4">
              <a:alphaModFix/>
            </a:blip>
            <a:stretch>
              <a:fillRect/>
            </a:stretch>
          </p:blipFill>
          <p:spPr>
            <a:xfrm>
              <a:off x="1343101" y="3424700"/>
              <a:ext cx="6457789" cy="1125875"/>
            </a:xfrm>
            <a:prstGeom prst="rect">
              <a:avLst/>
            </a:prstGeom>
            <a:noFill/>
            <a:ln>
              <a:noFill/>
            </a:ln>
          </p:spPr>
        </p:pic>
        <p:sp>
          <p:nvSpPr>
            <p:cNvPr id="383" name="Google Shape;383;p44"/>
            <p:cNvSpPr/>
            <p:nvPr/>
          </p:nvSpPr>
          <p:spPr>
            <a:xfrm>
              <a:off x="1648200" y="2671200"/>
              <a:ext cx="2742300" cy="673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 name="Google Shape;384;p44"/>
            <p:cNvSpPr/>
            <p:nvPr/>
          </p:nvSpPr>
          <p:spPr>
            <a:xfrm>
              <a:off x="1343100" y="3481075"/>
              <a:ext cx="6421800" cy="5313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 name="Google Shape;385;p44"/>
            <p:cNvSpPr/>
            <p:nvPr/>
          </p:nvSpPr>
          <p:spPr>
            <a:xfrm>
              <a:off x="1413750" y="3516625"/>
              <a:ext cx="468900" cy="1704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grpSp>
      <p:pic>
        <p:nvPicPr>
          <p:cNvPr id="386" name="Google Shape;386;p44"/>
          <p:cNvPicPr preferRelativeResize="0"/>
          <p:nvPr/>
        </p:nvPicPr>
        <p:blipFill rotWithShape="1">
          <a:blip r:embed="rId5">
            <a:alphaModFix/>
          </a:blip>
          <a:srcRect t="30905" b="31818"/>
          <a:stretch/>
        </p:blipFill>
        <p:spPr>
          <a:xfrm>
            <a:off x="118834" y="6329833"/>
            <a:ext cx="1936668" cy="401067"/>
          </a:xfrm>
          <a:prstGeom prst="rect">
            <a:avLst/>
          </a:prstGeom>
          <a:noFill/>
          <a:ln>
            <a:noFill/>
          </a:ln>
        </p:spPr>
      </p:pic>
      <p:sp>
        <p:nvSpPr>
          <p:cNvPr id="387" name="Google Shape;387;p44"/>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endParaRPr sz="2400"/>
          </a:p>
        </p:txBody>
      </p:sp>
      <p:sp>
        <p:nvSpPr>
          <p:cNvPr id="388" name="Google Shape;388;p44"/>
          <p:cNvSpPr txBox="1"/>
          <p:nvPr/>
        </p:nvSpPr>
        <p:spPr>
          <a:xfrm>
            <a:off x="0" y="0"/>
            <a:ext cx="12192000" cy="7084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dirty="0">
                <a:solidFill>
                  <a:schemeClr val="lt1"/>
                </a:solidFill>
                <a:latin typeface="PT Sans"/>
                <a:ea typeface="PT Sans"/>
                <a:cs typeface="PT Sans"/>
                <a:sym typeface="PT Sans"/>
              </a:rPr>
              <a:t> </a:t>
            </a:r>
            <a:r>
              <a:rPr lang="en" sz="2267" dirty="0">
                <a:solidFill>
                  <a:srgbClr val="A4C2F4"/>
                </a:solidFill>
                <a:latin typeface="PT Sans"/>
                <a:ea typeface="PT Sans"/>
                <a:cs typeface="PT Sans"/>
                <a:sym typeface="PT Sans"/>
              </a:rPr>
              <a:t>Introduction</a:t>
            </a:r>
            <a:r>
              <a:rPr lang="en" sz="2267" dirty="0">
                <a:solidFill>
                  <a:schemeClr val="lt1"/>
                </a:solidFill>
                <a:latin typeface="PT Sans"/>
                <a:ea typeface="PT Sans"/>
                <a:cs typeface="PT Sans"/>
                <a:sym typeface="PT Sans"/>
              </a:rPr>
              <a:t> </a:t>
            </a:r>
            <a:r>
              <a:rPr lang="en" sz="2267" dirty="0">
                <a:solidFill>
                  <a:srgbClr val="A4C2F4"/>
                </a:solidFill>
                <a:latin typeface="PT Sans"/>
                <a:ea typeface="PT Sans"/>
                <a:cs typeface="PT Sans"/>
                <a:sym typeface="PT Sans"/>
              </a:rPr>
              <a:t>| </a:t>
            </a:r>
            <a:r>
              <a:rPr lang="en" sz="2267" b="1" dirty="0">
                <a:solidFill>
                  <a:srgbClr val="FFFFFF"/>
                </a:solidFill>
                <a:latin typeface="PT Sans"/>
                <a:ea typeface="PT Sans"/>
                <a:cs typeface="PT Sans"/>
                <a:sym typeface="PT Sans"/>
              </a:rPr>
              <a:t>Research</a:t>
            </a:r>
            <a:r>
              <a:rPr lang="en" sz="2267" dirty="0">
                <a:solidFill>
                  <a:srgbClr val="A4C2F4"/>
                </a:solidFill>
                <a:latin typeface="PT Sans"/>
                <a:ea typeface="PT Sans"/>
                <a:cs typeface="PT Sans"/>
                <a:sym typeface="PT Sans"/>
              </a:rPr>
              <a:t> | Talent | Industry | Politics | Predictions</a:t>
            </a:r>
            <a:endParaRPr sz="2267" dirty="0">
              <a:solidFill>
                <a:srgbClr val="A4C2F4"/>
              </a:solidFill>
              <a:latin typeface="PT Sans"/>
              <a:ea typeface="PT Sans"/>
              <a:cs typeface="PT Sans"/>
              <a:sym typeface="PT Sans"/>
            </a:endParaRPr>
          </a:p>
        </p:txBody>
      </p:sp>
      <p:sp>
        <p:nvSpPr>
          <p:cNvPr id="389" name="Google Shape;389;p44"/>
          <p:cNvSpPr txBox="1"/>
          <p:nvPr/>
        </p:nvSpPr>
        <p:spPr>
          <a:xfrm>
            <a:off x="10542800" y="62200"/>
            <a:ext cx="1530400" cy="584000"/>
          </a:xfrm>
          <a:prstGeom prst="rect">
            <a:avLst/>
          </a:prstGeom>
          <a:noFill/>
          <a:ln>
            <a:noFill/>
          </a:ln>
        </p:spPr>
        <p:txBody>
          <a:bodyPr spcFirstLastPara="1" wrap="square" lIns="121900" tIns="121900" rIns="121900" bIns="121900" anchor="t" anchorCtr="0">
            <a:noAutofit/>
          </a:bodyPr>
          <a:lstStyle/>
          <a:p>
            <a:pPr algn="r">
              <a:lnSpc>
                <a:spcPct val="115000"/>
              </a:lnSpc>
              <a:buClr>
                <a:schemeClr val="dk1"/>
              </a:buClr>
              <a:buSzPts val="1100"/>
            </a:pPr>
            <a:r>
              <a:rPr lang="en" sz="2267" b="1">
                <a:solidFill>
                  <a:schemeClr val="lt1"/>
                </a:solidFill>
                <a:latin typeface="PT Sans"/>
                <a:ea typeface="PT Sans"/>
                <a:cs typeface="PT Sans"/>
                <a:sym typeface="PT Sans"/>
              </a:rPr>
              <a:t>#stateofai</a:t>
            </a:r>
            <a:endParaRPr sz="2267" b="1">
              <a:solidFill>
                <a:srgbClr val="FFFFFF"/>
              </a:solidFill>
              <a:latin typeface="PT Sans"/>
              <a:ea typeface="PT Sans"/>
              <a:cs typeface="PT Sans"/>
              <a:sym typeface="PT Sans"/>
            </a:endParaRPr>
          </a:p>
        </p:txBody>
      </p:sp>
    </p:spTree>
    <p:extLst>
      <p:ext uri="{BB962C8B-B14F-4D97-AF65-F5344CB8AC3E}">
        <p14:creationId xmlns:p14="http://schemas.microsoft.com/office/powerpoint/2010/main" val="2576520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A0BD-6913-48AB-A890-1190A80F6B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5664FAD-78A9-4E4E-AEE3-9BA5E8E163C9}"/>
              </a:ext>
            </a:extLst>
          </p:cNvPr>
          <p:cNvPicPr>
            <a:picLocks noChangeAspect="1"/>
          </p:cNvPicPr>
          <p:nvPr/>
        </p:nvPicPr>
        <p:blipFill>
          <a:blip r:embed="rId2"/>
          <a:stretch>
            <a:fillRect/>
          </a:stretch>
        </p:blipFill>
        <p:spPr>
          <a:xfrm>
            <a:off x="-942840" y="0"/>
            <a:ext cx="14077680" cy="6858000"/>
          </a:xfrm>
          <a:prstGeom prst="rect">
            <a:avLst/>
          </a:prstGeom>
        </p:spPr>
      </p:pic>
    </p:spTree>
    <p:extLst>
      <p:ext uri="{BB962C8B-B14F-4D97-AF65-F5344CB8AC3E}">
        <p14:creationId xmlns:p14="http://schemas.microsoft.com/office/powerpoint/2010/main" val="106878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4184-A74B-42BF-8D17-533AB891737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FDBBE52-DC3C-4786-8E38-1D916CADD063}"/>
              </a:ext>
            </a:extLst>
          </p:cNvPr>
          <p:cNvPicPr>
            <a:picLocks noChangeAspect="1"/>
          </p:cNvPicPr>
          <p:nvPr/>
        </p:nvPicPr>
        <p:blipFill rotWithShape="1">
          <a:blip r:embed="rId2"/>
          <a:srcRect l="2285" t="5039" r="1807" b="2907"/>
          <a:stretch/>
        </p:blipFill>
        <p:spPr>
          <a:xfrm>
            <a:off x="241738" y="725214"/>
            <a:ext cx="10794124" cy="4992414"/>
          </a:xfrm>
          <a:prstGeom prst="rect">
            <a:avLst/>
          </a:prstGeom>
        </p:spPr>
      </p:pic>
      <p:pic>
        <p:nvPicPr>
          <p:cNvPr id="5" name="Picture 4">
            <a:extLst>
              <a:ext uri="{FF2B5EF4-FFF2-40B4-BE49-F238E27FC236}">
                <a16:creationId xmlns:a16="http://schemas.microsoft.com/office/drawing/2014/main" id="{8E0AFC19-C7EA-4FFF-A1B4-3E258E431883}"/>
              </a:ext>
            </a:extLst>
          </p:cNvPr>
          <p:cNvPicPr>
            <a:picLocks noChangeAspect="1"/>
          </p:cNvPicPr>
          <p:nvPr/>
        </p:nvPicPr>
        <p:blipFill>
          <a:blip r:embed="rId3"/>
          <a:stretch>
            <a:fillRect/>
          </a:stretch>
        </p:blipFill>
        <p:spPr>
          <a:xfrm>
            <a:off x="8251955" y="1471343"/>
            <a:ext cx="3940045" cy="2372500"/>
          </a:xfrm>
          <a:prstGeom prst="rect">
            <a:avLst/>
          </a:prstGeom>
        </p:spPr>
      </p:pic>
      <p:cxnSp>
        <p:nvCxnSpPr>
          <p:cNvPr id="7" name="Straight Arrow Connector 6">
            <a:extLst>
              <a:ext uri="{FF2B5EF4-FFF2-40B4-BE49-F238E27FC236}">
                <a16:creationId xmlns:a16="http://schemas.microsoft.com/office/drawing/2014/main" id="{965B4811-31F2-448C-883E-B68F6884F69B}"/>
              </a:ext>
            </a:extLst>
          </p:cNvPr>
          <p:cNvCxnSpPr/>
          <p:nvPr/>
        </p:nvCxnSpPr>
        <p:spPr>
          <a:xfrm flipV="1">
            <a:off x="10047890" y="2953407"/>
            <a:ext cx="174087" cy="1566041"/>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2209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84"/>
          <p:cNvSpPr txBox="1"/>
          <p:nvPr/>
        </p:nvSpPr>
        <p:spPr>
          <a:xfrm>
            <a:off x="118833" y="1449833"/>
            <a:ext cx="11954400" cy="1167600"/>
          </a:xfrm>
          <a:prstGeom prst="rect">
            <a:avLst/>
          </a:prstGeom>
          <a:noFill/>
          <a:ln>
            <a:noFill/>
          </a:ln>
        </p:spPr>
        <p:txBody>
          <a:bodyPr spcFirstLastPara="1" wrap="square" lIns="121900" tIns="121900" rIns="121900" bIns="121900" anchor="t" anchorCtr="0">
            <a:noAutofit/>
          </a:bodyPr>
          <a:lstStyle/>
          <a:p>
            <a:pPr marL="228594" defTabSz="1219170">
              <a:lnSpc>
                <a:spcPct val="115000"/>
              </a:lnSpc>
              <a:buClr>
                <a:srgbClr val="000000"/>
              </a:buClr>
              <a:buSzPts val="1100"/>
            </a:pPr>
            <a:r>
              <a:rPr lang="en" sz="1867" b="1" kern="0">
                <a:solidFill>
                  <a:srgbClr val="000000"/>
                </a:solidFill>
                <a:latin typeface="PT Sans"/>
                <a:ea typeface="PT Sans"/>
                <a:cs typeface="PT Sans"/>
                <a:sym typeface="PT Sans"/>
              </a:rPr>
              <a:t>Researchers tested large language models on TruthfulQA, a new benchmark of questions spanning domains such as health, law, conspiracies and fiction. They showed that the best model was truthful on 58% of the questions, compared to the human baseline of 94%. More surprisingly, models of larger sizes were generally </a:t>
            </a:r>
            <a:r>
              <a:rPr lang="en" sz="1867" b="1" i="1" kern="0">
                <a:solidFill>
                  <a:srgbClr val="000000"/>
                </a:solidFill>
                <a:latin typeface="PT Sans"/>
                <a:ea typeface="PT Sans"/>
                <a:cs typeface="PT Sans"/>
                <a:sym typeface="PT Sans"/>
              </a:rPr>
              <a:t>less</a:t>
            </a:r>
            <a:r>
              <a:rPr lang="en" sz="1867" b="1" kern="0">
                <a:solidFill>
                  <a:srgbClr val="000000"/>
                </a:solidFill>
                <a:latin typeface="PT Sans"/>
                <a:ea typeface="PT Sans"/>
                <a:cs typeface="PT Sans"/>
                <a:sym typeface="PT Sans"/>
              </a:rPr>
              <a:t> truthful. </a:t>
            </a:r>
            <a:endParaRPr sz="1867" b="1" kern="0">
              <a:solidFill>
                <a:srgbClr val="000000"/>
              </a:solidFill>
              <a:latin typeface="PT Sans"/>
              <a:ea typeface="PT Sans"/>
              <a:cs typeface="PT Sans"/>
              <a:sym typeface="PT Sans"/>
            </a:endParaRPr>
          </a:p>
        </p:txBody>
      </p:sp>
      <p:sp>
        <p:nvSpPr>
          <p:cNvPr id="861" name="Google Shape;861;p84"/>
          <p:cNvSpPr txBox="1"/>
          <p:nvPr/>
        </p:nvSpPr>
        <p:spPr>
          <a:xfrm>
            <a:off x="118833" y="865833"/>
            <a:ext cx="11954400" cy="584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2400" b="1" kern="0">
                <a:solidFill>
                  <a:srgbClr val="000000"/>
                </a:solidFill>
                <a:latin typeface="PT Sans"/>
                <a:ea typeface="PT Sans"/>
                <a:cs typeface="PT Sans"/>
                <a:sym typeface="PT Sans"/>
              </a:rPr>
              <a:t>Big fat liars: large language models are less truthful than their smaller peers</a:t>
            </a:r>
            <a:endParaRPr sz="2400" b="1" kern="0">
              <a:solidFill>
                <a:srgbClr val="000000"/>
              </a:solidFill>
              <a:latin typeface="PT Sans"/>
              <a:ea typeface="PT Sans"/>
              <a:cs typeface="PT Sans"/>
              <a:sym typeface="PT Sans"/>
            </a:endParaRPr>
          </a:p>
        </p:txBody>
      </p:sp>
      <p:sp>
        <p:nvSpPr>
          <p:cNvPr id="862" name="Google Shape;862;p84"/>
          <p:cNvSpPr/>
          <p:nvPr/>
        </p:nvSpPr>
        <p:spPr>
          <a:xfrm rot="-2700000" flipH="1">
            <a:off x="161127" y="1605966"/>
            <a:ext cx="204212" cy="204212"/>
          </a:xfrm>
          <a:prstGeom prst="rtTriangle">
            <a:avLst/>
          </a:pr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Arial"/>
              <a:cs typeface="Arial"/>
              <a:sym typeface="Arial"/>
            </a:endParaRPr>
          </a:p>
        </p:txBody>
      </p:sp>
      <p:sp>
        <p:nvSpPr>
          <p:cNvPr id="863" name="Google Shape;863;p84"/>
          <p:cNvSpPr txBox="1"/>
          <p:nvPr/>
        </p:nvSpPr>
        <p:spPr>
          <a:xfrm>
            <a:off x="9817767" y="61717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400" b="1" kern="0">
                <a:solidFill>
                  <a:srgbClr val="000000"/>
                </a:solidFill>
                <a:latin typeface="PT Sans"/>
                <a:ea typeface="PT Sans"/>
                <a:cs typeface="PT Sans"/>
                <a:sym typeface="PT Sans"/>
              </a:rPr>
              <a:t>stateof.ai 2021</a:t>
            </a:r>
            <a:endParaRPr sz="2400" b="1" kern="0">
              <a:solidFill>
                <a:srgbClr val="000000"/>
              </a:solidFill>
              <a:latin typeface="PT Sans"/>
              <a:ea typeface="PT Sans"/>
              <a:cs typeface="PT Sans"/>
              <a:sym typeface="PT Sans"/>
            </a:endParaRPr>
          </a:p>
        </p:txBody>
      </p:sp>
      <p:pic>
        <p:nvPicPr>
          <p:cNvPr id="864" name="Google Shape;864;p84"/>
          <p:cNvPicPr preferRelativeResize="0"/>
          <p:nvPr/>
        </p:nvPicPr>
        <p:blipFill>
          <a:blip r:embed="rId3">
            <a:alphaModFix/>
          </a:blip>
          <a:stretch>
            <a:fillRect/>
          </a:stretch>
        </p:blipFill>
        <p:spPr>
          <a:xfrm>
            <a:off x="6316005" y="3626133"/>
            <a:ext cx="4837329" cy="2703200"/>
          </a:xfrm>
          <a:prstGeom prst="rect">
            <a:avLst/>
          </a:prstGeom>
          <a:noFill/>
          <a:ln>
            <a:noFill/>
          </a:ln>
        </p:spPr>
      </p:pic>
      <p:sp>
        <p:nvSpPr>
          <p:cNvPr id="865" name="Google Shape;865;p84"/>
          <p:cNvSpPr txBox="1"/>
          <p:nvPr/>
        </p:nvSpPr>
        <p:spPr>
          <a:xfrm>
            <a:off x="1993600" y="4940767"/>
            <a:ext cx="3242000" cy="38974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933" b="1" kern="0">
                <a:solidFill>
                  <a:srgbClr val="000000"/>
                </a:solidFill>
                <a:latin typeface="PT Sans"/>
                <a:ea typeface="PT Sans"/>
                <a:cs typeface="PT Sans"/>
                <a:sym typeface="PT Sans"/>
              </a:rPr>
              <a:t>Figure 2:</a:t>
            </a:r>
            <a:r>
              <a:rPr lang="en" sz="933" kern="0">
                <a:solidFill>
                  <a:srgbClr val="000000"/>
                </a:solidFill>
                <a:latin typeface="PT Sans"/>
                <a:ea typeface="PT Sans"/>
                <a:cs typeface="PT Sans"/>
                <a:sym typeface="PT Sans"/>
              </a:rPr>
              <a:t> Average truthfulness on control trivia questions</a:t>
            </a:r>
            <a:endParaRPr sz="933" kern="0">
              <a:solidFill>
                <a:srgbClr val="000000"/>
              </a:solidFill>
              <a:latin typeface="PT Sans"/>
              <a:ea typeface="PT Sans"/>
              <a:cs typeface="PT Sans"/>
              <a:sym typeface="PT Sans"/>
            </a:endParaRPr>
          </a:p>
        </p:txBody>
      </p:sp>
      <p:pic>
        <p:nvPicPr>
          <p:cNvPr id="866" name="Google Shape;866;p84"/>
          <p:cNvPicPr preferRelativeResize="0"/>
          <p:nvPr/>
        </p:nvPicPr>
        <p:blipFill>
          <a:blip r:embed="rId4">
            <a:alphaModFix/>
          </a:blip>
          <a:stretch>
            <a:fillRect/>
          </a:stretch>
        </p:blipFill>
        <p:spPr>
          <a:xfrm>
            <a:off x="157201" y="6460227"/>
            <a:ext cx="756001" cy="226949"/>
          </a:xfrm>
          <a:prstGeom prst="rect">
            <a:avLst/>
          </a:prstGeom>
          <a:noFill/>
          <a:ln>
            <a:noFill/>
          </a:ln>
        </p:spPr>
      </p:pic>
      <p:pic>
        <p:nvPicPr>
          <p:cNvPr id="867" name="Google Shape;867;p84"/>
          <p:cNvPicPr preferRelativeResize="0"/>
          <p:nvPr/>
        </p:nvPicPr>
        <p:blipFill>
          <a:blip r:embed="rId5">
            <a:alphaModFix/>
          </a:blip>
          <a:stretch>
            <a:fillRect/>
          </a:stretch>
        </p:blipFill>
        <p:spPr>
          <a:xfrm>
            <a:off x="1088567" y="6339467"/>
            <a:ext cx="353333" cy="353333"/>
          </a:xfrm>
          <a:prstGeom prst="rect">
            <a:avLst/>
          </a:prstGeom>
          <a:noFill/>
          <a:ln>
            <a:noFill/>
          </a:ln>
        </p:spPr>
      </p:pic>
      <p:sp>
        <p:nvSpPr>
          <p:cNvPr id="868" name="Google Shape;868;p84"/>
          <p:cNvSpPr txBox="1"/>
          <p:nvPr/>
        </p:nvSpPr>
        <p:spPr>
          <a:xfrm>
            <a:off x="118833" y="2515067"/>
            <a:ext cx="11954400" cy="757759"/>
          </a:xfrm>
          <a:prstGeom prst="rect">
            <a:avLst/>
          </a:prstGeom>
          <a:noFill/>
          <a:ln>
            <a:noFill/>
          </a:ln>
        </p:spPr>
        <p:txBody>
          <a:bodyPr spcFirstLastPara="1" wrap="square" lIns="48000" tIns="48000" rIns="48000" bIns="48000" anchor="t" anchorCtr="0">
            <a:spAutoFit/>
          </a:bodyPr>
          <a:lstStyle/>
          <a:p>
            <a:pPr marL="457189" indent="-270927" defTabSz="1219170">
              <a:lnSpc>
                <a:spcPct val="115000"/>
              </a:lnSpc>
              <a:buClr>
                <a:srgbClr val="000000"/>
              </a:buClr>
              <a:buSzPts val="1400"/>
              <a:buFont typeface="PT Sans"/>
              <a:buChar char="●"/>
            </a:pPr>
            <a:r>
              <a:rPr lang="en" sz="1867" kern="0">
                <a:solidFill>
                  <a:srgbClr val="000000"/>
                </a:solidFill>
                <a:latin typeface="PT Sans"/>
                <a:ea typeface="PT Sans"/>
                <a:cs typeface="PT Sans"/>
                <a:sym typeface="PT Sans"/>
              </a:rPr>
              <a:t>While LLMs were relatively truthful on control trivia questions, they struggled on TruthfulQA, which contains questions which were designed to fool the largest GPT-3.</a:t>
            </a:r>
            <a:endParaRPr sz="1867" kern="0">
              <a:solidFill>
                <a:srgbClr val="000000"/>
              </a:solidFill>
              <a:latin typeface="PT Sans"/>
              <a:ea typeface="PT Sans"/>
              <a:cs typeface="PT Sans"/>
              <a:sym typeface="PT Sans"/>
            </a:endParaRPr>
          </a:p>
        </p:txBody>
      </p:sp>
      <p:pic>
        <p:nvPicPr>
          <p:cNvPr id="869" name="Google Shape;869;p84"/>
          <p:cNvPicPr preferRelativeResize="0"/>
          <p:nvPr/>
        </p:nvPicPr>
        <p:blipFill>
          <a:blip r:embed="rId6">
            <a:alphaModFix/>
          </a:blip>
          <a:stretch>
            <a:fillRect/>
          </a:stretch>
        </p:blipFill>
        <p:spPr>
          <a:xfrm>
            <a:off x="1459268" y="3626150"/>
            <a:ext cx="4357633" cy="1314617"/>
          </a:xfrm>
          <a:prstGeom prst="rect">
            <a:avLst/>
          </a:prstGeom>
          <a:noFill/>
          <a:ln>
            <a:noFill/>
          </a:ln>
        </p:spPr>
      </p:pic>
      <p:pic>
        <p:nvPicPr>
          <p:cNvPr id="870" name="Google Shape;870;p84"/>
          <p:cNvPicPr preferRelativeResize="0"/>
          <p:nvPr/>
        </p:nvPicPr>
        <p:blipFill>
          <a:blip r:embed="rId7">
            <a:alphaModFix/>
          </a:blip>
          <a:stretch>
            <a:fillRect/>
          </a:stretch>
        </p:blipFill>
        <p:spPr>
          <a:xfrm>
            <a:off x="1435768" y="5237868"/>
            <a:ext cx="4345633" cy="1314633"/>
          </a:xfrm>
          <a:prstGeom prst="rect">
            <a:avLst/>
          </a:prstGeom>
          <a:noFill/>
          <a:ln>
            <a:noFill/>
          </a:ln>
        </p:spPr>
      </p:pic>
      <p:sp>
        <p:nvSpPr>
          <p:cNvPr id="871" name="Google Shape;871;p84"/>
          <p:cNvSpPr txBox="1"/>
          <p:nvPr/>
        </p:nvSpPr>
        <p:spPr>
          <a:xfrm>
            <a:off x="2351084" y="3370467"/>
            <a:ext cx="2574000" cy="533311"/>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933" b="1" kern="0">
                <a:solidFill>
                  <a:srgbClr val="000000"/>
                </a:solidFill>
                <a:latin typeface="PT Sans"/>
                <a:ea typeface="PT Sans"/>
                <a:cs typeface="PT Sans"/>
                <a:sym typeface="PT Sans"/>
              </a:rPr>
              <a:t>Figure 1 :</a:t>
            </a:r>
            <a:r>
              <a:rPr lang="en" sz="933" kern="0">
                <a:solidFill>
                  <a:srgbClr val="000000"/>
                </a:solidFill>
                <a:latin typeface="PT Sans"/>
                <a:ea typeface="PT Sans"/>
                <a:cs typeface="PT Sans"/>
                <a:sym typeface="PT Sans"/>
              </a:rPr>
              <a:t> Average truthfulness on Truthful QA</a:t>
            </a:r>
            <a:endParaRPr sz="933" kern="0">
              <a:solidFill>
                <a:srgbClr val="000000"/>
              </a:solidFill>
              <a:latin typeface="PT Sans"/>
              <a:ea typeface="PT Sans"/>
              <a:cs typeface="PT Sans"/>
              <a:sym typeface="PT Sans"/>
            </a:endParaRPr>
          </a:p>
        </p:txBody>
      </p:sp>
      <p:sp>
        <p:nvSpPr>
          <p:cNvPr id="872" name="Google Shape;872;p84"/>
          <p:cNvSpPr/>
          <p:nvPr/>
        </p:nvSpPr>
        <p:spPr>
          <a:xfrm>
            <a:off x="0" y="-7267"/>
            <a:ext cx="12206400" cy="708400"/>
          </a:xfrm>
          <a:prstGeom prst="rect">
            <a:avLst/>
          </a:prstGeom>
          <a:solidFill>
            <a:srgbClr val="01006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3" name="Google Shape;873;p84"/>
          <p:cNvSpPr txBox="1"/>
          <p:nvPr/>
        </p:nvSpPr>
        <p:spPr>
          <a:xfrm>
            <a:off x="9817600" y="62200"/>
            <a:ext cx="2255600" cy="584000"/>
          </a:xfrm>
          <a:prstGeom prst="rect">
            <a:avLst/>
          </a:prstGeom>
          <a:noFill/>
          <a:ln>
            <a:noFill/>
          </a:ln>
        </p:spPr>
        <p:txBody>
          <a:bodyPr spcFirstLastPara="1" wrap="square" lIns="121900" tIns="121900" rIns="121900" bIns="121900" anchor="t" anchorCtr="0">
            <a:noAutofit/>
          </a:bodyPr>
          <a:lstStyle/>
          <a:p>
            <a:pPr algn="r" defTabSz="1219170">
              <a:lnSpc>
                <a:spcPct val="115000"/>
              </a:lnSpc>
              <a:buClr>
                <a:srgbClr val="000000"/>
              </a:buClr>
              <a:buSzPts val="1100"/>
            </a:pPr>
            <a:r>
              <a:rPr lang="en" sz="2267" b="1" kern="0">
                <a:solidFill>
                  <a:srgbClr val="FFFFFF"/>
                </a:solidFill>
                <a:latin typeface="PT Sans"/>
                <a:ea typeface="PT Sans"/>
                <a:cs typeface="PT Sans"/>
                <a:sym typeface="PT Sans"/>
              </a:rPr>
              <a:t>#stateofai | 44</a:t>
            </a:r>
            <a:endParaRPr sz="2267" b="1" kern="0">
              <a:solidFill>
                <a:srgbClr val="FFFFFF"/>
              </a:solidFill>
              <a:latin typeface="PT Sans"/>
              <a:ea typeface="PT Sans"/>
              <a:cs typeface="PT Sans"/>
              <a:sym typeface="PT Sans"/>
            </a:endParaRPr>
          </a:p>
        </p:txBody>
      </p:sp>
      <p:sp>
        <p:nvSpPr>
          <p:cNvPr id="874" name="Google Shape;874;p84"/>
          <p:cNvSpPr txBox="1"/>
          <p:nvPr/>
        </p:nvSpPr>
        <p:spPr>
          <a:xfrm>
            <a:off x="0" y="0"/>
            <a:ext cx="9678400" cy="708400"/>
          </a:xfrm>
          <a:prstGeom prst="rect">
            <a:avLst/>
          </a:prstGeom>
          <a:noFill/>
          <a:ln>
            <a:noFill/>
          </a:ln>
        </p:spPr>
        <p:txBody>
          <a:bodyPr spcFirstLastPara="1" wrap="square" lIns="121900" tIns="121900" rIns="121900" bIns="121900" anchor="ctr" anchorCtr="0">
            <a:noAutofit/>
          </a:bodyPr>
          <a:lstStyle/>
          <a:p>
            <a:pPr defTabSz="1219170">
              <a:buClr>
                <a:srgbClr val="000000"/>
              </a:buClr>
              <a:buSzPts val="1100"/>
            </a:pPr>
            <a:r>
              <a:rPr lang="en" sz="2267" kern="0">
                <a:solidFill>
                  <a:srgbClr val="FFFFFF"/>
                </a:solidFill>
                <a:latin typeface="PT Sans"/>
                <a:ea typeface="PT Sans"/>
                <a:cs typeface="PT Sans"/>
                <a:sym typeface="PT Sans"/>
              </a:rPr>
              <a:t> </a:t>
            </a:r>
            <a:r>
              <a:rPr lang="en" sz="2267" kern="0">
                <a:solidFill>
                  <a:srgbClr val="A4C2F4"/>
                </a:solidFill>
                <a:uFill>
                  <a:noFill/>
                </a:uFill>
                <a:latin typeface="PT Sans"/>
                <a:ea typeface="PT Sans"/>
                <a:cs typeface="PT Sans"/>
                <a:sym typeface="PT Sans"/>
                <a:hlinkClick r:id="rId8" action="ppaction://hlinksldjump">
                  <a:extLst>
                    <a:ext uri="{A12FA001-AC4F-418D-AE19-62706E023703}">
                      <ahyp:hlinkClr xmlns:ahyp="http://schemas.microsoft.com/office/drawing/2018/hyperlinkcolor" val="tx"/>
                    </a:ext>
                  </a:extLst>
                </a:hlinkClick>
              </a:rPr>
              <a:t>Introduction</a:t>
            </a:r>
            <a:r>
              <a:rPr lang="en" sz="2267" kern="0">
                <a:solidFill>
                  <a:srgbClr val="FFFFFF"/>
                </a:solidFill>
                <a:latin typeface="PT Sans"/>
                <a:ea typeface="PT Sans"/>
                <a:cs typeface="PT Sans"/>
                <a:sym typeface="PT Sans"/>
              </a:rPr>
              <a:t> </a:t>
            </a:r>
            <a:r>
              <a:rPr lang="en" sz="2267" kern="0">
                <a:solidFill>
                  <a:srgbClr val="A4C2F4"/>
                </a:solidFill>
                <a:latin typeface="PT Sans"/>
                <a:ea typeface="PT Sans"/>
                <a:cs typeface="PT Sans"/>
                <a:sym typeface="PT Sans"/>
              </a:rPr>
              <a:t>| </a:t>
            </a:r>
            <a:r>
              <a:rPr lang="en" sz="2267" b="1" kern="0">
                <a:solidFill>
                  <a:srgbClr val="FFFFFF"/>
                </a:solidFill>
                <a:uFill>
                  <a:noFill/>
                </a:uFill>
                <a:latin typeface="PT Sans"/>
                <a:ea typeface="PT Sans"/>
                <a:cs typeface="PT Sans"/>
                <a:sym typeface="PT Sans"/>
                <a:hlinkClick r:id="rId9" action="ppaction://hlinksldjump">
                  <a:extLst>
                    <a:ext uri="{A12FA001-AC4F-418D-AE19-62706E023703}">
                      <ahyp:hlinkClr xmlns:ahyp="http://schemas.microsoft.com/office/drawing/2018/hyperlinkcolor" val="tx"/>
                    </a:ext>
                  </a:extLst>
                </a:hlinkClick>
              </a:rPr>
              <a:t>Research</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rId10" action="ppaction://hlinksldjump">
                  <a:extLst>
                    <a:ext uri="{A12FA001-AC4F-418D-AE19-62706E023703}">
                      <ahyp:hlinkClr xmlns:ahyp="http://schemas.microsoft.com/office/drawing/2018/hyperlinkcolor" val="tx"/>
                    </a:ext>
                  </a:extLst>
                </a:hlinkClick>
              </a:rPr>
              <a:t>Talent</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Industry</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Politics</a:t>
            </a:r>
            <a:r>
              <a:rPr lang="en" sz="2267" kern="0">
                <a:solidFill>
                  <a:srgbClr val="A4C2F4"/>
                </a:solidFill>
                <a:latin typeface="PT Sans"/>
                <a:ea typeface="PT Sans"/>
                <a:cs typeface="PT Sans"/>
                <a:sym typeface="PT Sans"/>
              </a:rPr>
              <a:t> | </a:t>
            </a:r>
            <a:r>
              <a:rPr lang="en" sz="2267" kern="0">
                <a:solidFill>
                  <a:srgbClr val="A4C2F4"/>
                </a:solidFill>
                <a:uFill>
                  <a:noFill/>
                </a:uFill>
                <a:latin typeface="PT Sans"/>
                <a:ea typeface="PT Sans"/>
                <a:cs typeface="PT Sans"/>
                <a:sym typeface="PT Sans"/>
                <a:hlinkClick r:id="" action="ppaction://noaction">
                  <a:extLst>
                    <a:ext uri="{A12FA001-AC4F-418D-AE19-62706E023703}">
                      <ahyp:hlinkClr xmlns:ahyp="http://schemas.microsoft.com/office/drawing/2018/hyperlinkcolor" val="tx"/>
                    </a:ext>
                  </a:extLst>
                </a:hlinkClick>
              </a:rPr>
              <a:t>Predictions</a:t>
            </a:r>
            <a:endParaRPr sz="2267" kern="0">
              <a:solidFill>
                <a:srgbClr val="A4C2F4"/>
              </a:solidFill>
              <a:latin typeface="PT Sans"/>
              <a:ea typeface="PT Sans"/>
              <a:cs typeface="PT Sans"/>
              <a:sym typeface="PT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E1D0B7-A3C6-45B7-9C30-905B8C5AF6FE}"/>
              </a:ext>
            </a:extLst>
          </p:cNvPr>
          <p:cNvPicPr>
            <a:picLocks noChangeAspect="1"/>
          </p:cNvPicPr>
          <p:nvPr/>
        </p:nvPicPr>
        <p:blipFill>
          <a:blip r:embed="rId3"/>
          <a:stretch>
            <a:fillRect/>
          </a:stretch>
        </p:blipFill>
        <p:spPr>
          <a:xfrm>
            <a:off x="-231073" y="0"/>
            <a:ext cx="12966380" cy="6857999"/>
          </a:xfrm>
          <a:prstGeom prst="rect">
            <a:avLst/>
          </a:prstGeom>
        </p:spPr>
      </p:pic>
      <p:sp>
        <p:nvSpPr>
          <p:cNvPr id="6" name="Rectangle 5">
            <a:extLst>
              <a:ext uri="{FF2B5EF4-FFF2-40B4-BE49-F238E27FC236}">
                <a16:creationId xmlns:a16="http://schemas.microsoft.com/office/drawing/2014/main" id="{14EF4D79-D5D1-4DF6-9B0D-D6C590164AED}"/>
              </a:ext>
            </a:extLst>
          </p:cNvPr>
          <p:cNvSpPr/>
          <p:nvPr/>
        </p:nvSpPr>
        <p:spPr>
          <a:xfrm>
            <a:off x="6096000" y="0"/>
            <a:ext cx="6096000" cy="6858000"/>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chemeClr val="bg1"/>
                </a:solidFill>
                <a:latin typeface="Segoe UI Light (Headings)"/>
              </a:rPr>
              <a:t>Lec01A</a:t>
            </a:r>
          </a:p>
          <a:p>
            <a:pPr algn="ctr"/>
            <a:r>
              <a:rPr lang="en-CA" sz="4400" dirty="0">
                <a:solidFill>
                  <a:schemeClr val="bg1"/>
                </a:solidFill>
                <a:latin typeface="Segoe UI Light (Headings)"/>
              </a:rPr>
              <a:t>11:30am-12:45pm</a:t>
            </a:r>
          </a:p>
          <a:p>
            <a:pPr algn="ctr"/>
            <a:r>
              <a:rPr lang="en-CA" sz="4400" dirty="0">
                <a:solidFill>
                  <a:schemeClr val="bg1"/>
                </a:solidFill>
                <a:latin typeface="Segoe UI Light (Headings)"/>
              </a:rPr>
              <a:t>Why NLP?</a:t>
            </a:r>
          </a:p>
        </p:txBody>
      </p:sp>
      <p:sp>
        <p:nvSpPr>
          <p:cNvPr id="7" name="Rectangle 6">
            <a:extLst>
              <a:ext uri="{FF2B5EF4-FFF2-40B4-BE49-F238E27FC236}">
                <a16:creationId xmlns:a16="http://schemas.microsoft.com/office/drawing/2014/main" id="{D3523B2C-CCE4-424A-9B13-2A6FBC9BA301}"/>
              </a:ext>
            </a:extLst>
          </p:cNvPr>
          <p:cNvSpPr/>
          <p:nvPr/>
        </p:nvSpPr>
        <p:spPr>
          <a:xfrm>
            <a:off x="6096000" y="2368084"/>
            <a:ext cx="6096000" cy="584775"/>
          </a:xfrm>
          <a:prstGeom prst="rect">
            <a:avLst/>
          </a:prstGeom>
          <a:solidFill>
            <a:schemeClr val="tx1">
              <a:alpha val="0"/>
            </a:schemeClr>
          </a:solidFill>
        </p:spPr>
        <p:txBody>
          <a:bodyPr wrap="square">
            <a:spAutoFit/>
          </a:bodyPr>
          <a:lstStyle/>
          <a:p>
            <a:pPr algn="ctr"/>
            <a:endParaRPr lang="en-CA" sz="3200" dirty="0">
              <a:solidFill>
                <a:schemeClr val="bg1"/>
              </a:solidFill>
              <a:latin typeface="Segoe UI Light (Headings)"/>
            </a:endParaRPr>
          </a:p>
        </p:txBody>
      </p:sp>
    </p:spTree>
    <p:extLst>
      <p:ext uri="{BB962C8B-B14F-4D97-AF65-F5344CB8AC3E}">
        <p14:creationId xmlns:p14="http://schemas.microsoft.com/office/powerpoint/2010/main" val="1013392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Tree>
    <p:extLst>
      <p:ext uri="{BB962C8B-B14F-4D97-AF65-F5344CB8AC3E}">
        <p14:creationId xmlns:p14="http://schemas.microsoft.com/office/powerpoint/2010/main" val="3173398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rojector, control panel&#10;&#10;Description automatically generated">
            <a:extLst>
              <a:ext uri="{FF2B5EF4-FFF2-40B4-BE49-F238E27FC236}">
                <a16:creationId xmlns:a16="http://schemas.microsoft.com/office/drawing/2014/main" id="{F55610EE-3D38-4FBF-A6DB-ABB873EC72E3}"/>
              </a:ext>
            </a:extLst>
          </p:cNvPr>
          <p:cNvPicPr>
            <a:picLocks noChangeAspect="1"/>
          </p:cNvPicPr>
          <p:nvPr/>
        </p:nvPicPr>
        <p:blipFill rotWithShape="1">
          <a:blip r:embed="rId3"/>
          <a:srcRect l="13105" r="13562" b="1"/>
          <a:stretch/>
        </p:blipFill>
        <p:spPr>
          <a:xfrm>
            <a:off x="20" y="10"/>
            <a:ext cx="12191980" cy="6857990"/>
          </a:xfrm>
          <a:prstGeom prst="rect">
            <a:avLst/>
          </a:prstGeom>
        </p:spPr>
      </p:pic>
      <p:sp>
        <p:nvSpPr>
          <p:cNvPr id="3" name="TextBox 2">
            <a:extLst>
              <a:ext uri="{FF2B5EF4-FFF2-40B4-BE49-F238E27FC236}">
                <a16:creationId xmlns:a16="http://schemas.microsoft.com/office/drawing/2014/main" id="{96175F68-F062-48B8-BF94-DA89E1F92870}"/>
              </a:ext>
            </a:extLst>
          </p:cNvPr>
          <p:cNvSpPr txBox="1"/>
          <p:nvPr/>
        </p:nvSpPr>
        <p:spPr>
          <a:xfrm>
            <a:off x="6096001" y="5965448"/>
            <a:ext cx="6096000" cy="892552"/>
          </a:xfrm>
          <a:prstGeom prst="rect">
            <a:avLst/>
          </a:prstGeom>
          <a:solidFill>
            <a:schemeClr val="tx1">
              <a:alpha val="78000"/>
            </a:schemeClr>
          </a:solidFill>
        </p:spPr>
        <p:txBody>
          <a:bodyPr wrap="square">
            <a:spAutoFit/>
          </a:bodyPr>
          <a:lstStyle/>
          <a:p>
            <a:pPr algn="r"/>
            <a:r>
              <a:rPr lang="en-US" sz="3200" dirty="0">
                <a:solidFill>
                  <a:schemeClr val="bg1"/>
                </a:solidFill>
                <a:latin typeface="Segoe UI Light (Headings)"/>
              </a:rPr>
              <a:t>Follow the White Rabbit</a:t>
            </a:r>
          </a:p>
          <a:p>
            <a:pPr algn="r"/>
            <a:r>
              <a:rPr lang="en-US" sz="2000" dirty="0">
                <a:solidFill>
                  <a:schemeClr val="bg1"/>
                </a:solidFill>
                <a:latin typeface="Segoe UI Light (Headings)"/>
              </a:rPr>
              <a:t>- The Matrix (1999), Lana &amp; Lilly Wachowski</a:t>
            </a:r>
          </a:p>
        </p:txBody>
      </p:sp>
    </p:spTree>
    <p:extLst>
      <p:ext uri="{BB962C8B-B14F-4D97-AF65-F5344CB8AC3E}">
        <p14:creationId xmlns:p14="http://schemas.microsoft.com/office/powerpoint/2010/main" val="3497387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E1D0B7-A3C6-45B7-9C30-905B8C5AF6FE}"/>
              </a:ext>
            </a:extLst>
          </p:cNvPr>
          <p:cNvPicPr>
            <a:picLocks noChangeAspect="1"/>
          </p:cNvPicPr>
          <p:nvPr/>
        </p:nvPicPr>
        <p:blipFill>
          <a:blip r:embed="rId3"/>
          <a:stretch>
            <a:fillRect/>
          </a:stretch>
        </p:blipFill>
        <p:spPr>
          <a:xfrm>
            <a:off x="-231073" y="0"/>
            <a:ext cx="12966380" cy="6857999"/>
          </a:xfrm>
          <a:prstGeom prst="rect">
            <a:avLst/>
          </a:prstGeom>
        </p:spPr>
      </p:pic>
      <p:sp>
        <p:nvSpPr>
          <p:cNvPr id="6" name="Rectangle 5">
            <a:extLst>
              <a:ext uri="{FF2B5EF4-FFF2-40B4-BE49-F238E27FC236}">
                <a16:creationId xmlns:a16="http://schemas.microsoft.com/office/drawing/2014/main" id="{14EF4D79-D5D1-4DF6-9B0D-D6C590164AED}"/>
              </a:ext>
            </a:extLst>
          </p:cNvPr>
          <p:cNvSpPr/>
          <p:nvPr/>
        </p:nvSpPr>
        <p:spPr>
          <a:xfrm>
            <a:off x="-231073" y="0"/>
            <a:ext cx="6096000" cy="6858000"/>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chemeClr val="bg1"/>
                </a:solidFill>
                <a:latin typeface="Segoe UI Light (Headings)"/>
              </a:rPr>
              <a:t>Lec01B</a:t>
            </a:r>
          </a:p>
          <a:p>
            <a:pPr algn="ctr"/>
            <a:r>
              <a:rPr lang="en-CA" sz="4400" dirty="0">
                <a:solidFill>
                  <a:schemeClr val="bg1"/>
                </a:solidFill>
                <a:latin typeface="Segoe UI Light (Headings)"/>
              </a:rPr>
              <a:t>01:00pm-02:20pm</a:t>
            </a:r>
          </a:p>
          <a:p>
            <a:pPr algn="ctr"/>
            <a:r>
              <a:rPr lang="en-CA" sz="4400" dirty="0">
                <a:solidFill>
                  <a:schemeClr val="bg1"/>
                </a:solidFill>
                <a:latin typeface="Segoe UI Light (Headings)"/>
              </a:rPr>
              <a:t>This Course!</a:t>
            </a:r>
          </a:p>
        </p:txBody>
      </p:sp>
      <p:sp>
        <p:nvSpPr>
          <p:cNvPr id="7" name="Rectangle 6">
            <a:extLst>
              <a:ext uri="{FF2B5EF4-FFF2-40B4-BE49-F238E27FC236}">
                <a16:creationId xmlns:a16="http://schemas.microsoft.com/office/drawing/2014/main" id="{D3523B2C-CCE4-424A-9B13-2A6FBC9BA301}"/>
              </a:ext>
            </a:extLst>
          </p:cNvPr>
          <p:cNvSpPr/>
          <p:nvPr/>
        </p:nvSpPr>
        <p:spPr>
          <a:xfrm>
            <a:off x="6096000" y="2368084"/>
            <a:ext cx="6096000" cy="584775"/>
          </a:xfrm>
          <a:prstGeom prst="rect">
            <a:avLst/>
          </a:prstGeom>
          <a:solidFill>
            <a:schemeClr val="tx1">
              <a:alpha val="0"/>
            </a:schemeClr>
          </a:solidFill>
        </p:spPr>
        <p:txBody>
          <a:bodyPr wrap="square">
            <a:spAutoFit/>
          </a:bodyPr>
          <a:lstStyle/>
          <a:p>
            <a:pPr algn="ctr"/>
            <a:endParaRPr lang="en-CA" sz="3200" dirty="0">
              <a:solidFill>
                <a:schemeClr val="bg1"/>
              </a:solidFill>
              <a:latin typeface="Segoe UI Light (Headings)"/>
            </a:endParaRPr>
          </a:p>
        </p:txBody>
      </p:sp>
    </p:spTree>
    <p:extLst>
      <p:ext uri="{BB962C8B-B14F-4D97-AF65-F5344CB8AC3E}">
        <p14:creationId xmlns:p14="http://schemas.microsoft.com/office/powerpoint/2010/main" val="3562489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indoor, computer, dark&#10;&#10;Description automatically generated">
            <a:extLst>
              <a:ext uri="{FF2B5EF4-FFF2-40B4-BE49-F238E27FC236}">
                <a16:creationId xmlns:a16="http://schemas.microsoft.com/office/drawing/2014/main" id="{E8FE2F7A-2E4F-4323-B8FE-EC47855116A2}"/>
              </a:ext>
            </a:extLst>
          </p:cNvPr>
          <p:cNvPicPr>
            <a:picLocks noChangeAspect="1"/>
          </p:cNvPicPr>
          <p:nvPr/>
        </p:nvPicPr>
        <p:blipFill rotWithShape="1">
          <a:blip r:embed="rId3"/>
          <a:srcRect l="10234" r="15099" b="-1"/>
          <a:stretch/>
        </p:blipFill>
        <p:spPr>
          <a:xfrm>
            <a:off x="20" y="10"/>
            <a:ext cx="12191980" cy="6857990"/>
          </a:xfrm>
          <a:prstGeom prst="rect">
            <a:avLst/>
          </a:prstGeom>
        </p:spPr>
      </p:pic>
      <p:sp>
        <p:nvSpPr>
          <p:cNvPr id="3" name="TextBox 2">
            <a:extLst>
              <a:ext uri="{FF2B5EF4-FFF2-40B4-BE49-F238E27FC236}">
                <a16:creationId xmlns:a16="http://schemas.microsoft.com/office/drawing/2014/main" id="{CA76504D-23ED-4B1F-B7A9-D269BD95E373}"/>
              </a:ext>
            </a:extLst>
          </p:cNvPr>
          <p:cNvSpPr txBox="1"/>
          <p:nvPr/>
        </p:nvSpPr>
        <p:spPr>
          <a:xfrm>
            <a:off x="6096001" y="5965448"/>
            <a:ext cx="6096000" cy="892552"/>
          </a:xfrm>
          <a:prstGeom prst="rect">
            <a:avLst/>
          </a:prstGeom>
          <a:solidFill>
            <a:schemeClr val="tx1">
              <a:alpha val="78000"/>
            </a:schemeClr>
          </a:solidFill>
        </p:spPr>
        <p:txBody>
          <a:bodyPr wrap="square">
            <a:spAutoFit/>
          </a:bodyPr>
          <a:lstStyle/>
          <a:p>
            <a:pPr algn="r"/>
            <a:r>
              <a:rPr lang="en-US" sz="3200" dirty="0">
                <a:solidFill>
                  <a:schemeClr val="bg1"/>
                </a:solidFill>
                <a:latin typeface="Segoe UI Light (Headings)"/>
              </a:rPr>
              <a:t>Follow the White Rabbit</a:t>
            </a:r>
          </a:p>
          <a:p>
            <a:pPr algn="r"/>
            <a:r>
              <a:rPr lang="en-US" sz="2000" dirty="0">
                <a:solidFill>
                  <a:schemeClr val="bg1"/>
                </a:solidFill>
                <a:latin typeface="Segoe UI Light (Headings)"/>
              </a:rPr>
              <a:t>- The Matrix (1999), Lana &amp; Lilly Wachowski</a:t>
            </a:r>
          </a:p>
        </p:txBody>
      </p:sp>
    </p:spTree>
    <p:extLst>
      <p:ext uri="{BB962C8B-B14F-4D97-AF65-F5344CB8AC3E}">
        <p14:creationId xmlns:p14="http://schemas.microsoft.com/office/powerpoint/2010/main" val="2635962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gear&#10;&#10;Description automatically generated">
            <a:extLst>
              <a:ext uri="{FF2B5EF4-FFF2-40B4-BE49-F238E27FC236}">
                <a16:creationId xmlns:a16="http://schemas.microsoft.com/office/drawing/2014/main" id="{96E5386B-FCCA-4436-9121-C34EC86006CA}"/>
              </a:ext>
            </a:extLst>
          </p:cNvPr>
          <p:cNvPicPr>
            <a:picLocks noChangeAspect="1"/>
          </p:cNvPicPr>
          <p:nvPr/>
        </p:nvPicPr>
        <p:blipFill rotWithShape="1">
          <a:blip r:embed="rId2">
            <a:extLst>
              <a:ext uri="{28A0092B-C50C-407E-A947-70E740481C1C}">
                <a14:useLocalDpi xmlns:a14="http://schemas.microsoft.com/office/drawing/2010/main" val="0"/>
              </a:ext>
            </a:extLst>
          </a:blip>
          <a:srcRect t="2494" r="34836" b="94"/>
          <a:stretch/>
        </p:blipFill>
        <p:spPr>
          <a:xfrm>
            <a:off x="3523487" y="-431017"/>
            <a:ext cx="8668513" cy="7289017"/>
          </a:xfrm>
          <a:prstGeom prst="rect">
            <a:avLst/>
          </a:prstGeom>
        </p:spPr>
      </p:pic>
      <p:sp>
        <p:nvSpPr>
          <p:cNvPr id="5" name="Rectangle 4">
            <a:extLst>
              <a:ext uri="{FF2B5EF4-FFF2-40B4-BE49-F238E27FC236}">
                <a16:creationId xmlns:a16="http://schemas.microsoft.com/office/drawing/2014/main" id="{2BFFA537-48A0-45DA-802C-C31755F14146}"/>
              </a:ext>
            </a:extLst>
          </p:cNvPr>
          <p:cNvSpPr/>
          <p:nvPr/>
        </p:nvSpPr>
        <p:spPr>
          <a:xfrm>
            <a:off x="0" y="-10"/>
            <a:ext cx="10566400" cy="6858000"/>
          </a:xfrm>
          <a:prstGeom prst="rect">
            <a:avLst/>
          </a:prstGeom>
          <a:gradFill flip="none" rotWithShape="1">
            <a:gsLst>
              <a:gs pos="1000">
                <a:schemeClr val="accent1">
                  <a:lumMod val="5000"/>
                  <a:lumOff val="95000"/>
                  <a:alpha val="23000"/>
                </a:schemeClr>
              </a:gs>
              <a:gs pos="61000">
                <a:srgbClr val="464648"/>
              </a:gs>
              <a:gs pos="75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016EA55-E4B4-4FD6-9654-C5298A467CB0}"/>
              </a:ext>
            </a:extLst>
          </p:cNvPr>
          <p:cNvSpPr txBox="1"/>
          <p:nvPr/>
        </p:nvSpPr>
        <p:spPr>
          <a:xfrm>
            <a:off x="0" y="3982735"/>
            <a:ext cx="8273143" cy="2536691"/>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N</a:t>
            </a:r>
            <a:r>
              <a:rPr lang="en-US" sz="4400" dirty="0">
                <a:solidFill>
                  <a:schemeClr val="bg1"/>
                </a:solidFill>
                <a:latin typeface="Segoe UI Light" panose="020B0502040204020203" pitchFamily="34" charset="0"/>
                <a:ea typeface="+mj-ea"/>
                <a:cs typeface="Segoe UI Light" panose="020B0502040204020203" pitchFamily="34" charset="0"/>
              </a:rPr>
              <a:t>atural </a:t>
            </a:r>
          </a:p>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L</a:t>
            </a:r>
            <a:r>
              <a:rPr lang="en-US" sz="4400" dirty="0">
                <a:solidFill>
                  <a:schemeClr val="bg1"/>
                </a:solidFill>
                <a:latin typeface="Segoe UI Light" panose="020B0502040204020203" pitchFamily="34" charset="0"/>
                <a:ea typeface="+mj-ea"/>
                <a:cs typeface="Segoe UI Light" panose="020B0502040204020203" pitchFamily="34" charset="0"/>
              </a:rPr>
              <a:t>anguage </a:t>
            </a:r>
          </a:p>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P</a:t>
            </a:r>
            <a:r>
              <a:rPr lang="en-US" sz="4400" dirty="0">
                <a:solidFill>
                  <a:schemeClr val="bg1"/>
                </a:solidFill>
                <a:latin typeface="Segoe UI Light" panose="020B0502040204020203" pitchFamily="34" charset="0"/>
                <a:ea typeface="+mj-ea"/>
                <a:cs typeface="Segoe UI Light" panose="020B0502040204020203" pitchFamily="34" charset="0"/>
              </a:rPr>
              <a:t>rocessing &amp; Understanding</a:t>
            </a:r>
          </a:p>
        </p:txBody>
      </p:sp>
      <p:sp>
        <p:nvSpPr>
          <p:cNvPr id="7" name="TextBox 6">
            <a:extLst>
              <a:ext uri="{FF2B5EF4-FFF2-40B4-BE49-F238E27FC236}">
                <a16:creationId xmlns:a16="http://schemas.microsoft.com/office/drawing/2014/main" id="{FEF9332A-7667-45D1-9949-E9161360F48B}"/>
              </a:ext>
            </a:extLst>
          </p:cNvPr>
          <p:cNvSpPr txBox="1"/>
          <p:nvPr/>
        </p:nvSpPr>
        <p:spPr>
          <a:xfrm>
            <a:off x="1625600" y="6519436"/>
            <a:ext cx="10566400" cy="338554"/>
          </a:xfrm>
          <a:prstGeom prst="rect">
            <a:avLst/>
          </a:prstGeom>
          <a:noFill/>
        </p:spPr>
        <p:txBody>
          <a:bodyPr wrap="square">
            <a:spAutoFit/>
          </a:bodyPr>
          <a:lstStyle/>
          <a:p>
            <a:pPr algn="r"/>
            <a:r>
              <a:rPr lang="fr-FR" sz="1600" b="0" i="1" dirty="0">
                <a:effectLst/>
                <a:latin typeface="Segoe UI Light" panose="020B0502040204020203" pitchFamily="34" charset="0"/>
                <a:cs typeface="Segoe UI Light" panose="020B0502040204020203" pitchFamily="34" charset="0"/>
              </a:rPr>
              <a:t>Image Source: https://unanimous.ai/chat-with-a-different-kind-of-artificial-intelligence/</a:t>
            </a:r>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53931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A3C9D530-BEFE-4941-872C-684118BBD2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3" name="Oval 2">
            <a:extLst>
              <a:ext uri="{FF2B5EF4-FFF2-40B4-BE49-F238E27FC236}">
                <a16:creationId xmlns:a16="http://schemas.microsoft.com/office/drawing/2014/main" id="{409777F7-FAB0-435E-8C64-1B26FB40FAD9}"/>
              </a:ext>
            </a:extLst>
          </p:cNvPr>
          <p:cNvSpPr>
            <a:spLocks noChangeAspect="1"/>
          </p:cNvSpPr>
          <p:nvPr/>
        </p:nvSpPr>
        <p:spPr>
          <a:xfrm>
            <a:off x="4115566" y="1839715"/>
            <a:ext cx="2855518" cy="2855518"/>
          </a:xfrm>
          <a:prstGeom prst="ellipse">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Light" panose="020B0502040204020203" pitchFamily="34" charset="0"/>
                <a:cs typeface="Segoe UI Light" panose="020B0502040204020203" pitchFamily="34" charset="0"/>
              </a:rPr>
              <a:t>Computer Science</a:t>
            </a:r>
          </a:p>
        </p:txBody>
      </p:sp>
      <p:sp>
        <p:nvSpPr>
          <p:cNvPr id="4" name="Oval 3">
            <a:extLst>
              <a:ext uri="{FF2B5EF4-FFF2-40B4-BE49-F238E27FC236}">
                <a16:creationId xmlns:a16="http://schemas.microsoft.com/office/drawing/2014/main" id="{5B7F2905-8AB1-4DA9-BF46-486C5586E9E5}"/>
              </a:ext>
            </a:extLst>
          </p:cNvPr>
          <p:cNvSpPr>
            <a:spLocks noChangeAspect="1"/>
          </p:cNvSpPr>
          <p:nvPr/>
        </p:nvSpPr>
        <p:spPr>
          <a:xfrm>
            <a:off x="6632052" y="4368800"/>
            <a:ext cx="813669" cy="813669"/>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latin typeface="Segoe UI Light" panose="020B0502040204020203" pitchFamily="34" charset="0"/>
                <a:cs typeface="Segoe UI Light" panose="020B0502040204020203" pitchFamily="34" charset="0"/>
              </a:rPr>
              <a:t>Linguistics</a:t>
            </a:r>
          </a:p>
        </p:txBody>
      </p:sp>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6457502" y="2279255"/>
            <a:ext cx="1976437" cy="1976437"/>
          </a:xfrm>
          <a:prstGeom prst="ellipse">
            <a:avLst/>
          </a:prstGeom>
          <a:solidFill>
            <a:schemeClr val="accent1">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Segoe UI Light" panose="020B0502040204020203" pitchFamily="34" charset="0"/>
                <a:cs typeface="Segoe UI Light" panose="020B0502040204020203" pitchFamily="34" charset="0"/>
              </a:rPr>
              <a:t>Mathematic</a:t>
            </a:r>
          </a:p>
        </p:txBody>
      </p:sp>
      <p:sp>
        <p:nvSpPr>
          <p:cNvPr id="8" name="TextBox 7">
            <a:extLst>
              <a:ext uri="{FF2B5EF4-FFF2-40B4-BE49-F238E27FC236}">
                <a16:creationId xmlns:a16="http://schemas.microsoft.com/office/drawing/2014/main" id="{3A135180-7085-40D5-B39B-B82B4F12916C}"/>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Background</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23270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8D5AAF2B-6C70-4DDC-B9C5-5E0B162BF34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9F179A47-D8D1-4FCD-A7BA-E09C1D6D026E}"/>
              </a:ext>
            </a:extLst>
          </p:cNvPr>
          <p:cNvSpPr txBox="1"/>
          <p:nvPr/>
        </p:nvSpPr>
        <p:spPr>
          <a:xfrm>
            <a:off x="20" y="670713"/>
            <a:ext cx="12191980" cy="5909310"/>
          </a:xfrm>
          <a:prstGeom prst="rect">
            <a:avLst/>
          </a:prstGeom>
          <a:solidFill>
            <a:schemeClr val="tx1">
              <a:alpha val="70000"/>
            </a:schemeClr>
          </a:solidFill>
        </p:spPr>
        <p:txBody>
          <a:bodyPr wrap="square">
            <a:spAutoFit/>
          </a:bodyPr>
          <a:lstStyle/>
          <a:p>
            <a:pPr marL="457200" indent="-457200">
              <a:buFontTx/>
              <a:buChar char="-"/>
            </a:pPr>
            <a:r>
              <a:rPr lang="en-US" sz="3200" dirty="0">
                <a:solidFill>
                  <a:schemeClr val="bg1"/>
                </a:solidFill>
                <a:latin typeface="Segoe UI Light" panose="020B0502040204020203" pitchFamily="34" charset="0"/>
                <a:cs typeface="Segoe UI Light" panose="020B0502040204020203" pitchFamily="34" charset="0"/>
              </a:rPr>
              <a:t>Design of Algorithms</a:t>
            </a:r>
          </a:p>
          <a:p>
            <a:pPr marL="914400" lvl="1" indent="-457200">
              <a:buFontTx/>
              <a:buChar char="-"/>
            </a:pPr>
            <a:r>
              <a:rPr lang="en-US" dirty="0">
                <a:solidFill>
                  <a:schemeClr val="bg1"/>
                </a:solidFill>
                <a:latin typeface="Segoe UI Light" panose="020B0502040204020203" pitchFamily="34" charset="0"/>
                <a:cs typeface="Segoe UI Light" panose="020B0502040204020203" pitchFamily="34" charset="0"/>
              </a:rPr>
              <a:t>Greedy </a:t>
            </a:r>
          </a:p>
          <a:p>
            <a:pPr marL="914400" lvl="1" indent="-457200">
              <a:buFontTx/>
              <a:buChar char="-"/>
            </a:pPr>
            <a:r>
              <a:rPr lang="en-US" dirty="0">
                <a:solidFill>
                  <a:schemeClr val="bg1"/>
                </a:solidFill>
                <a:latin typeface="Segoe UI Light" panose="020B0502040204020203" pitchFamily="34" charset="0"/>
                <a:cs typeface="Segoe UI Light" panose="020B0502040204020203" pitchFamily="34" charset="0"/>
              </a:rPr>
              <a:t>Dynamic Programming</a:t>
            </a:r>
          </a:p>
          <a:p>
            <a:pPr marL="914400" lvl="1" indent="-457200">
              <a:buFontTx/>
              <a:buChar char="-"/>
            </a:pPr>
            <a:r>
              <a:rPr lang="en-US" dirty="0">
                <a:solidFill>
                  <a:schemeClr val="bg1"/>
                </a:solidFill>
                <a:latin typeface="Segoe UI Light" panose="020B0502040204020203" pitchFamily="34" charset="0"/>
                <a:cs typeface="Segoe UI Light" panose="020B0502040204020203" pitchFamily="34" charset="0"/>
              </a:rPr>
              <a:t>Divide-Conquer</a:t>
            </a:r>
          </a:p>
          <a:p>
            <a:pPr marL="914400" lvl="1" indent="-457200">
              <a:buFontTx/>
              <a:buChar char="-"/>
            </a:pPr>
            <a:r>
              <a:rPr lang="en-US" dirty="0">
                <a:solidFill>
                  <a:schemeClr val="bg1"/>
                </a:solidFill>
                <a:latin typeface="Segoe UI Light" panose="020B0502040204020203" pitchFamily="34" charset="0"/>
                <a:cs typeface="Segoe UI Light" panose="020B0502040204020203" pitchFamily="34" charset="0"/>
              </a:rPr>
              <a:t>Recursion</a:t>
            </a:r>
          </a:p>
          <a:p>
            <a:pPr marL="914400" lvl="1" indent="-457200">
              <a:buFontTx/>
              <a:buChar char="-"/>
            </a:pPr>
            <a:r>
              <a:rPr lang="en-US" dirty="0">
                <a:solidFill>
                  <a:schemeClr val="bg1"/>
                </a:solidFill>
                <a:latin typeface="Segoe UI Light" panose="020B0502040204020203" pitchFamily="34" charset="0"/>
                <a:cs typeface="Segoe UI Light" panose="020B0502040204020203" pitchFamily="34" charset="0"/>
              </a:rPr>
              <a:t>Backtracking </a:t>
            </a:r>
          </a:p>
          <a:p>
            <a:pPr marL="457200" indent="-457200">
              <a:buFontTx/>
              <a:buChar char="-"/>
            </a:pPr>
            <a:r>
              <a:rPr lang="en-US" sz="3200" dirty="0">
                <a:solidFill>
                  <a:schemeClr val="bg1"/>
                </a:solidFill>
                <a:latin typeface="Segoe UI Light" panose="020B0502040204020203" pitchFamily="34" charset="0"/>
                <a:cs typeface="Segoe UI Light" panose="020B0502040204020203" pitchFamily="34" charset="0"/>
              </a:rPr>
              <a:t>Analysis of Algorithms </a:t>
            </a:r>
          </a:p>
          <a:p>
            <a:pPr marL="914400" lvl="1" indent="-457200">
              <a:buFontTx/>
              <a:buChar char="-"/>
            </a:pPr>
            <a:r>
              <a:rPr lang="en-US" sz="2400" dirty="0">
                <a:solidFill>
                  <a:schemeClr val="bg1"/>
                </a:solidFill>
                <a:latin typeface="Segoe UI Light" panose="020B0502040204020203" pitchFamily="34" charset="0"/>
                <a:cs typeface="Segoe UI Light" panose="020B0502040204020203" pitchFamily="34" charset="0"/>
              </a:rPr>
              <a:t>Time &amp; Space (memory)</a:t>
            </a:r>
          </a:p>
          <a:p>
            <a:pPr marL="914400" lvl="1" indent="-457200">
              <a:buFontTx/>
              <a:buChar char="-"/>
            </a:pPr>
            <a:r>
              <a:rPr lang="en-US" sz="2400" dirty="0">
                <a:solidFill>
                  <a:schemeClr val="bg1"/>
                </a:solidFill>
                <a:latin typeface="Segoe UI Light" panose="020B0502040204020203" pitchFamily="34" charset="0"/>
                <a:cs typeface="Segoe UI Light" panose="020B0502040204020203" pitchFamily="34" charset="0"/>
              </a:rPr>
              <a:t>Big O</a:t>
            </a:r>
          </a:p>
          <a:p>
            <a:pPr marL="914400" lvl="1" indent="-457200">
              <a:buFontTx/>
              <a:buChar char="-"/>
            </a:pPr>
            <a:r>
              <a:rPr lang="en-US" sz="2400" dirty="0">
                <a:solidFill>
                  <a:schemeClr val="bg1"/>
                </a:solidFill>
                <a:latin typeface="Segoe UI Light" panose="020B0502040204020203" pitchFamily="34" charset="0"/>
                <a:cs typeface="Segoe UI Light" panose="020B0502040204020203" pitchFamily="34" charset="0"/>
              </a:rPr>
              <a:t>Complexity Theory </a:t>
            </a:r>
          </a:p>
          <a:p>
            <a:pPr marL="457200" indent="-457200">
              <a:buFontTx/>
              <a:buChar char="-"/>
            </a:pPr>
            <a:r>
              <a:rPr lang="en-US" sz="3200" dirty="0">
                <a:solidFill>
                  <a:schemeClr val="bg1"/>
                </a:solidFill>
                <a:latin typeface="Segoe UI Light" panose="020B0502040204020203" pitchFamily="34" charset="0"/>
                <a:cs typeface="Segoe UI Light" panose="020B0502040204020203" pitchFamily="34" charset="0"/>
              </a:rPr>
              <a:t>Data Modeling</a:t>
            </a:r>
          </a:p>
          <a:p>
            <a:pPr marL="914400" lvl="1" indent="-457200">
              <a:buFontTx/>
              <a:buChar char="-"/>
            </a:pPr>
            <a:r>
              <a:rPr lang="en-US" sz="2400" dirty="0">
                <a:solidFill>
                  <a:schemeClr val="bg1"/>
                </a:solidFill>
                <a:latin typeface="Segoe UI Light" panose="020B0502040204020203" pitchFamily="34" charset="0"/>
                <a:cs typeface="Segoe UI Light" panose="020B0502040204020203" pitchFamily="34" charset="0"/>
              </a:rPr>
              <a:t>Data Structure</a:t>
            </a:r>
          </a:p>
          <a:p>
            <a:pPr marL="914400" lvl="1" indent="-457200">
              <a:buFontTx/>
              <a:buChar char="-"/>
            </a:pPr>
            <a:endParaRPr lang="en-US" sz="2400" dirty="0">
              <a:solidFill>
                <a:schemeClr val="bg1"/>
              </a:solidFill>
              <a:latin typeface="Segoe UI Light" panose="020B0502040204020203" pitchFamily="34" charset="0"/>
              <a:cs typeface="Segoe UI Light" panose="020B0502040204020203" pitchFamily="34" charset="0"/>
            </a:endParaRPr>
          </a:p>
          <a:p>
            <a:r>
              <a:rPr lang="en-US" sz="2400" dirty="0">
                <a:solidFill>
                  <a:srgbClr val="FFFF00"/>
                </a:solidFill>
                <a:latin typeface="Segoe UI Light" panose="020B0502040204020203" pitchFamily="34" charset="0"/>
                <a:cs typeface="Segoe UI Light" panose="020B0502040204020203" pitchFamily="34" charset="0"/>
              </a:rPr>
              <a:t>References</a:t>
            </a:r>
          </a:p>
          <a:p>
            <a:pPr marL="285750" indent="-285750">
              <a:buFontTx/>
              <a:buChar char="-"/>
            </a:pPr>
            <a:r>
              <a:rPr lang="en-US" sz="2400" dirty="0">
                <a:solidFill>
                  <a:schemeClr val="bg1"/>
                </a:solidFill>
                <a:latin typeface="Segoe UI Light" panose="020B0502040204020203" pitchFamily="34" charset="0"/>
                <a:cs typeface="Segoe UI Light" panose="020B0502040204020203" pitchFamily="34" charset="0"/>
              </a:rPr>
              <a:t>Introduction to algorithms (3rd ed.), </a:t>
            </a:r>
            <a:r>
              <a:rPr lang="en-US" sz="2400" dirty="0" err="1">
                <a:solidFill>
                  <a:schemeClr val="bg1"/>
                </a:solidFill>
                <a:latin typeface="Segoe UI Light" panose="020B0502040204020203" pitchFamily="34" charset="0"/>
                <a:cs typeface="Segoe UI Light" panose="020B0502040204020203" pitchFamily="34" charset="0"/>
              </a:rPr>
              <a:t>Cormen</a:t>
            </a:r>
            <a:r>
              <a:rPr lang="en-US" sz="2400" dirty="0">
                <a:solidFill>
                  <a:schemeClr val="bg1"/>
                </a:solidFill>
                <a:latin typeface="Segoe UI Light" panose="020B0502040204020203" pitchFamily="34" charset="0"/>
                <a:cs typeface="Segoe UI Light" panose="020B0502040204020203" pitchFamily="34" charset="0"/>
              </a:rPr>
              <a:t>, et al. (2009).</a:t>
            </a:r>
          </a:p>
          <a:p>
            <a:pPr marL="285750" indent="-285750">
              <a:buFontTx/>
              <a:buChar char="-"/>
            </a:pPr>
            <a:r>
              <a:rPr lang="en-US" sz="2400" dirty="0">
                <a:solidFill>
                  <a:schemeClr val="bg1"/>
                </a:solidFill>
                <a:latin typeface="Segoe UI Light" panose="020B0502040204020203" pitchFamily="34" charset="0"/>
                <a:cs typeface="Segoe UI Light" panose="020B0502040204020203" pitchFamily="34" charset="0"/>
              </a:rPr>
              <a:t>Introduction to the Theory of Computation. </a:t>
            </a:r>
            <a:r>
              <a:rPr lang="en-US" sz="2400" dirty="0" err="1">
                <a:solidFill>
                  <a:schemeClr val="bg1"/>
                </a:solidFill>
                <a:latin typeface="Segoe UI Light" panose="020B0502040204020203" pitchFamily="34" charset="0"/>
                <a:cs typeface="Segoe UI Light" panose="020B0502040204020203" pitchFamily="34" charset="0"/>
              </a:rPr>
              <a:t>Sipser</a:t>
            </a:r>
            <a:r>
              <a:rPr lang="en-US" sz="2400" dirty="0">
                <a:solidFill>
                  <a:schemeClr val="bg1"/>
                </a:solidFill>
                <a:latin typeface="Segoe UI Light" panose="020B0502040204020203" pitchFamily="34" charset="0"/>
                <a:cs typeface="Segoe UI Light" panose="020B0502040204020203" pitchFamily="34" charset="0"/>
              </a:rPr>
              <a:t>, M. (2012). </a:t>
            </a:r>
          </a:p>
        </p:txBody>
      </p:sp>
      <p:sp>
        <p:nvSpPr>
          <p:cNvPr id="11" name="Oval 10">
            <a:extLst>
              <a:ext uri="{FF2B5EF4-FFF2-40B4-BE49-F238E27FC236}">
                <a16:creationId xmlns:a16="http://schemas.microsoft.com/office/drawing/2014/main" id="{BBE1CF1C-4631-4308-BA98-93A7018DA4C8}"/>
              </a:ext>
            </a:extLst>
          </p:cNvPr>
          <p:cNvSpPr>
            <a:spLocks noChangeAspect="1"/>
          </p:cNvSpPr>
          <p:nvPr/>
        </p:nvSpPr>
        <p:spPr>
          <a:xfrm>
            <a:off x="9346223" y="4530326"/>
            <a:ext cx="813669" cy="813669"/>
          </a:xfrm>
          <a:prstGeom prst="ellipse">
            <a:avLst/>
          </a:prstGeom>
          <a:solidFill>
            <a:schemeClr val="accent2">
              <a:lumMod val="60000"/>
              <a:lumOff val="4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latin typeface="Segoe UI Light" panose="020B0502040204020203" pitchFamily="34" charset="0"/>
                <a:cs typeface="Segoe UI Light" panose="020B0502040204020203" pitchFamily="34" charset="0"/>
              </a:rPr>
              <a:t>Linguistics</a:t>
            </a:r>
          </a:p>
        </p:txBody>
      </p:sp>
      <p:sp>
        <p:nvSpPr>
          <p:cNvPr id="12" name="Oval 11">
            <a:extLst>
              <a:ext uri="{FF2B5EF4-FFF2-40B4-BE49-F238E27FC236}">
                <a16:creationId xmlns:a16="http://schemas.microsoft.com/office/drawing/2014/main" id="{984E1266-DF4F-41E5-A074-2361B4763A3B}"/>
              </a:ext>
            </a:extLst>
          </p:cNvPr>
          <p:cNvSpPr>
            <a:spLocks noChangeAspect="1"/>
          </p:cNvSpPr>
          <p:nvPr/>
        </p:nvSpPr>
        <p:spPr>
          <a:xfrm>
            <a:off x="9171673" y="2440781"/>
            <a:ext cx="1976437" cy="1976437"/>
          </a:xfrm>
          <a:prstGeom prst="ellipse">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Segoe UI Light" panose="020B0502040204020203" pitchFamily="34" charset="0"/>
                <a:cs typeface="Segoe UI Light" panose="020B0502040204020203" pitchFamily="34" charset="0"/>
              </a:rPr>
              <a:t>Mathematic</a:t>
            </a:r>
          </a:p>
        </p:txBody>
      </p:sp>
      <p:sp>
        <p:nvSpPr>
          <p:cNvPr id="10" name="Oval 9">
            <a:extLst>
              <a:ext uri="{FF2B5EF4-FFF2-40B4-BE49-F238E27FC236}">
                <a16:creationId xmlns:a16="http://schemas.microsoft.com/office/drawing/2014/main" id="{4ED7C17D-E56A-4AE3-8226-32C8C631A3A7}"/>
              </a:ext>
            </a:extLst>
          </p:cNvPr>
          <p:cNvSpPr>
            <a:spLocks noChangeAspect="1"/>
          </p:cNvSpPr>
          <p:nvPr/>
        </p:nvSpPr>
        <p:spPr>
          <a:xfrm>
            <a:off x="6829737" y="2001241"/>
            <a:ext cx="2855518" cy="2855518"/>
          </a:xfrm>
          <a:prstGeom prst="ellipse">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Light" panose="020B0502040204020203" pitchFamily="34" charset="0"/>
                <a:cs typeface="Segoe UI Light" panose="020B0502040204020203" pitchFamily="34" charset="0"/>
              </a:rPr>
              <a:t>Computer Science</a:t>
            </a:r>
          </a:p>
        </p:txBody>
      </p:sp>
    </p:spTree>
    <p:extLst>
      <p:ext uri="{BB962C8B-B14F-4D97-AF65-F5344CB8AC3E}">
        <p14:creationId xmlns:p14="http://schemas.microsoft.com/office/powerpoint/2010/main" val="834663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77BC5707-0047-4284-921A-8B19D67A376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9F179A47-D8D1-4FCD-A7BA-E09C1D6D026E}"/>
              </a:ext>
            </a:extLst>
          </p:cNvPr>
          <p:cNvSpPr txBox="1"/>
          <p:nvPr/>
        </p:nvSpPr>
        <p:spPr>
          <a:xfrm>
            <a:off x="-20" y="2001241"/>
            <a:ext cx="12192000" cy="3693319"/>
          </a:xfrm>
          <a:prstGeom prst="rect">
            <a:avLst/>
          </a:prstGeom>
          <a:solidFill>
            <a:schemeClr val="tx1">
              <a:alpha val="70000"/>
            </a:schemeClr>
          </a:solidFill>
        </p:spPr>
        <p:txBody>
          <a:bodyPr wrap="square">
            <a:spAutoFit/>
          </a:bodyPr>
          <a:lstStyle/>
          <a:p>
            <a:pPr marL="342900" indent="-342900" algn="l">
              <a:buFontTx/>
              <a:buChar char="-"/>
            </a:pPr>
            <a:r>
              <a:rPr lang="en-US" sz="3200" dirty="0">
                <a:solidFill>
                  <a:schemeClr val="bg1"/>
                </a:solidFill>
                <a:latin typeface="Segoe UI Light" panose="020B0502040204020203" pitchFamily="34" charset="0"/>
                <a:cs typeface="Segoe UI Light" panose="020B0502040204020203" pitchFamily="34" charset="0"/>
              </a:rPr>
              <a:t>Multivariate Calculus</a:t>
            </a:r>
          </a:p>
          <a:p>
            <a:pPr marL="800100" lvl="1" indent="-342900">
              <a:buFontTx/>
              <a:buChar char="-"/>
            </a:pPr>
            <a:r>
              <a:rPr lang="en-US" dirty="0">
                <a:solidFill>
                  <a:schemeClr val="bg1"/>
                </a:solidFill>
                <a:latin typeface="Segoe UI Light" panose="020B0502040204020203" pitchFamily="34" charset="0"/>
                <a:cs typeface="Segoe UI Light" panose="020B0502040204020203" pitchFamily="34" charset="0"/>
              </a:rPr>
              <a:t>Derivatives</a:t>
            </a:r>
          </a:p>
          <a:p>
            <a:pPr marL="800100" lvl="1" indent="-342900">
              <a:buFontTx/>
              <a:buChar char="-"/>
            </a:pPr>
            <a:r>
              <a:rPr lang="en-US" dirty="0">
                <a:solidFill>
                  <a:schemeClr val="bg1"/>
                </a:solidFill>
                <a:latin typeface="Segoe UI Light" panose="020B0502040204020203" pitchFamily="34" charset="0"/>
                <a:cs typeface="Segoe UI Light" panose="020B0502040204020203" pitchFamily="34" charset="0"/>
              </a:rPr>
              <a:t>Partial Derivatives</a:t>
            </a:r>
          </a:p>
          <a:p>
            <a:pPr marL="342900" indent="-342900">
              <a:buFontTx/>
              <a:buChar char="-"/>
            </a:pPr>
            <a:r>
              <a:rPr lang="en-US" sz="3200" dirty="0">
                <a:solidFill>
                  <a:schemeClr val="bg1"/>
                </a:solidFill>
                <a:latin typeface="Segoe UI Light" panose="020B0502040204020203" pitchFamily="34" charset="0"/>
                <a:cs typeface="Segoe UI Light" panose="020B0502040204020203" pitchFamily="34" charset="0"/>
              </a:rPr>
              <a:t>Linear Algebra</a:t>
            </a:r>
          </a:p>
          <a:p>
            <a:pPr marL="800100" lvl="1" indent="-342900">
              <a:buFontTx/>
              <a:buChar char="-"/>
            </a:pPr>
            <a:r>
              <a:rPr lang="en-US" dirty="0">
                <a:solidFill>
                  <a:schemeClr val="bg1"/>
                </a:solidFill>
                <a:latin typeface="Segoe UI Light" panose="020B0502040204020203" pitchFamily="34" charset="0"/>
                <a:cs typeface="Segoe UI Light" panose="020B0502040204020203" pitchFamily="34" charset="0"/>
              </a:rPr>
              <a:t>Vectors</a:t>
            </a:r>
          </a:p>
          <a:p>
            <a:pPr marL="800100" lvl="1" indent="-342900">
              <a:buFontTx/>
              <a:buChar char="-"/>
            </a:pPr>
            <a:r>
              <a:rPr lang="en-US" dirty="0">
                <a:solidFill>
                  <a:schemeClr val="bg1"/>
                </a:solidFill>
                <a:latin typeface="Segoe UI Light" panose="020B0502040204020203" pitchFamily="34" charset="0"/>
                <a:cs typeface="Segoe UI Light" panose="020B0502040204020203" pitchFamily="34" charset="0"/>
              </a:rPr>
              <a:t>Matrices</a:t>
            </a:r>
          </a:p>
          <a:p>
            <a:pPr marL="342900" indent="-342900">
              <a:buFontTx/>
              <a:buChar char="-"/>
            </a:pPr>
            <a:r>
              <a:rPr lang="en-US" sz="3200" dirty="0">
                <a:solidFill>
                  <a:schemeClr val="bg1"/>
                </a:solidFill>
                <a:latin typeface="Segoe UI Light" panose="020B0502040204020203" pitchFamily="34" charset="0"/>
                <a:cs typeface="Segoe UI Light" panose="020B0502040204020203" pitchFamily="34" charset="0"/>
              </a:rPr>
              <a:t>Probability &amp; Statistics</a:t>
            </a:r>
          </a:p>
          <a:p>
            <a:pPr marL="285750" indent="-285750">
              <a:buFontTx/>
              <a:buChar char="-"/>
            </a:pPr>
            <a:endParaRPr lang="en-US" dirty="0">
              <a:solidFill>
                <a:schemeClr val="bg1"/>
              </a:solidFill>
              <a:latin typeface="Segoe UI Light" panose="020B0502040204020203" pitchFamily="34" charset="0"/>
              <a:cs typeface="Segoe UI Light" panose="020B0502040204020203" pitchFamily="34" charset="0"/>
            </a:endParaRPr>
          </a:p>
          <a:p>
            <a:r>
              <a:rPr lang="en-US" sz="2400" dirty="0">
                <a:solidFill>
                  <a:srgbClr val="FFFF00"/>
                </a:solidFill>
                <a:latin typeface="Segoe UI Light" panose="020B0502040204020203" pitchFamily="34" charset="0"/>
                <a:cs typeface="Segoe UI Light" panose="020B0502040204020203" pitchFamily="34" charset="0"/>
              </a:rPr>
              <a:t>Reference</a:t>
            </a:r>
          </a:p>
          <a:p>
            <a:pPr marL="285750" indent="-285750">
              <a:buFontTx/>
              <a:buChar char="-"/>
            </a:pPr>
            <a:r>
              <a:rPr lang="en-US" sz="2400" dirty="0">
                <a:solidFill>
                  <a:schemeClr val="bg1"/>
                </a:solidFill>
                <a:latin typeface="Segoe UI Light" panose="020B0502040204020203" pitchFamily="34" charset="0"/>
                <a:cs typeface="Segoe UI Light" panose="020B0502040204020203" pitchFamily="34" charset="0"/>
              </a:rPr>
              <a:t>Mathematics for Machine Learning, </a:t>
            </a:r>
            <a:r>
              <a:rPr lang="en-US" sz="2400" dirty="0" err="1">
                <a:solidFill>
                  <a:schemeClr val="bg1"/>
                </a:solidFill>
                <a:latin typeface="Segoe UI Light" panose="020B0502040204020203" pitchFamily="34" charset="0"/>
                <a:cs typeface="Segoe UI Light" panose="020B0502040204020203" pitchFamily="34" charset="0"/>
              </a:rPr>
              <a:t>Deisenroth</a:t>
            </a:r>
            <a:r>
              <a:rPr lang="en-US" sz="2400" dirty="0">
                <a:solidFill>
                  <a:schemeClr val="bg1"/>
                </a:solidFill>
                <a:latin typeface="Segoe UI Light" panose="020B0502040204020203" pitchFamily="34" charset="0"/>
                <a:cs typeface="Segoe UI Light" panose="020B0502040204020203" pitchFamily="34" charset="0"/>
              </a:rPr>
              <a:t> et al. https://mml-book.github.io/</a:t>
            </a:r>
            <a:endParaRPr lang="en-US" dirty="0">
              <a:solidFill>
                <a:schemeClr val="bg1"/>
              </a:solidFill>
              <a:latin typeface="Segoe UI Light" panose="020B0502040204020203" pitchFamily="34" charset="0"/>
              <a:cs typeface="Segoe UI Light" panose="020B0502040204020203" pitchFamily="34" charset="0"/>
            </a:endParaRPr>
          </a:p>
        </p:txBody>
      </p:sp>
      <p:sp>
        <p:nvSpPr>
          <p:cNvPr id="9" name="Oval 8">
            <a:extLst>
              <a:ext uri="{FF2B5EF4-FFF2-40B4-BE49-F238E27FC236}">
                <a16:creationId xmlns:a16="http://schemas.microsoft.com/office/drawing/2014/main" id="{96CE726F-4576-4D30-ADC8-62FB9B5C50B8}"/>
              </a:ext>
            </a:extLst>
          </p:cNvPr>
          <p:cNvSpPr>
            <a:spLocks noChangeAspect="1"/>
          </p:cNvSpPr>
          <p:nvPr/>
        </p:nvSpPr>
        <p:spPr>
          <a:xfrm>
            <a:off x="9346223" y="4530326"/>
            <a:ext cx="813669" cy="813669"/>
          </a:xfrm>
          <a:prstGeom prst="ellipse">
            <a:avLst/>
          </a:prstGeom>
          <a:solidFill>
            <a:schemeClr val="accent2">
              <a:lumMod val="60000"/>
              <a:lumOff val="4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latin typeface="Segoe UI Light" panose="020B0502040204020203" pitchFamily="34" charset="0"/>
                <a:cs typeface="Segoe UI Light" panose="020B0502040204020203" pitchFamily="34" charset="0"/>
              </a:rPr>
              <a:t>Linguistics</a:t>
            </a:r>
          </a:p>
        </p:txBody>
      </p:sp>
      <p:sp>
        <p:nvSpPr>
          <p:cNvPr id="12" name="Oval 11">
            <a:extLst>
              <a:ext uri="{FF2B5EF4-FFF2-40B4-BE49-F238E27FC236}">
                <a16:creationId xmlns:a16="http://schemas.microsoft.com/office/drawing/2014/main" id="{EAC988E3-628C-4057-B27F-0FF7E0507458}"/>
              </a:ext>
            </a:extLst>
          </p:cNvPr>
          <p:cNvSpPr>
            <a:spLocks noChangeAspect="1"/>
          </p:cNvSpPr>
          <p:nvPr/>
        </p:nvSpPr>
        <p:spPr>
          <a:xfrm>
            <a:off x="6829737" y="2001241"/>
            <a:ext cx="2855518" cy="2855518"/>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Light" panose="020B0502040204020203" pitchFamily="34" charset="0"/>
                <a:cs typeface="Segoe UI Light" panose="020B0502040204020203" pitchFamily="34" charset="0"/>
              </a:rPr>
              <a:t>Computer Science</a:t>
            </a:r>
          </a:p>
        </p:txBody>
      </p:sp>
      <p:sp>
        <p:nvSpPr>
          <p:cNvPr id="11" name="Oval 10">
            <a:extLst>
              <a:ext uri="{FF2B5EF4-FFF2-40B4-BE49-F238E27FC236}">
                <a16:creationId xmlns:a16="http://schemas.microsoft.com/office/drawing/2014/main" id="{9AEFAB4C-1129-4A13-B2BF-57C379702BCA}"/>
              </a:ext>
            </a:extLst>
          </p:cNvPr>
          <p:cNvSpPr>
            <a:spLocks noChangeAspect="1"/>
          </p:cNvSpPr>
          <p:nvPr/>
        </p:nvSpPr>
        <p:spPr>
          <a:xfrm>
            <a:off x="9171673" y="2440781"/>
            <a:ext cx="1976437" cy="1976437"/>
          </a:xfrm>
          <a:prstGeom prst="ellipse">
            <a:avLst/>
          </a:prstGeom>
          <a:solidFill>
            <a:schemeClr val="accent1">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Segoe UI Light" panose="020B0502040204020203" pitchFamily="34" charset="0"/>
                <a:cs typeface="Segoe UI Light" panose="020B0502040204020203" pitchFamily="34" charset="0"/>
              </a:rPr>
              <a:t>Mathematic</a:t>
            </a:r>
          </a:p>
        </p:txBody>
      </p:sp>
    </p:spTree>
    <p:extLst>
      <p:ext uri="{BB962C8B-B14F-4D97-AF65-F5344CB8AC3E}">
        <p14:creationId xmlns:p14="http://schemas.microsoft.com/office/powerpoint/2010/main" val="729310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77BC5707-0047-4284-921A-8B19D67A376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9F179A47-D8D1-4FCD-A7BA-E09C1D6D026E}"/>
              </a:ext>
            </a:extLst>
          </p:cNvPr>
          <p:cNvSpPr txBox="1"/>
          <p:nvPr/>
        </p:nvSpPr>
        <p:spPr>
          <a:xfrm>
            <a:off x="-20" y="2001241"/>
            <a:ext cx="12192000" cy="2523768"/>
          </a:xfrm>
          <a:prstGeom prst="rect">
            <a:avLst/>
          </a:prstGeom>
          <a:solidFill>
            <a:schemeClr val="tx1">
              <a:alpha val="70000"/>
            </a:schemeClr>
          </a:solidFill>
        </p:spPr>
        <p:txBody>
          <a:bodyPr wrap="square">
            <a:spAutoFit/>
          </a:bodyPr>
          <a:lstStyle/>
          <a:p>
            <a:pPr marL="342900" indent="-342900" algn="l">
              <a:buFontTx/>
              <a:buChar char="-"/>
            </a:pPr>
            <a:r>
              <a:rPr lang="en-US" sz="3200" dirty="0">
                <a:solidFill>
                  <a:schemeClr val="bg1"/>
                </a:solidFill>
                <a:latin typeface="Segoe UI Light" panose="020B0502040204020203" pitchFamily="34" charset="0"/>
                <a:cs typeface="Segoe UI Light" panose="020B0502040204020203" pitchFamily="34" charset="0"/>
              </a:rPr>
              <a:t>Elementary concepts </a:t>
            </a:r>
          </a:p>
          <a:p>
            <a:pPr marL="800100" lvl="1" indent="-342900">
              <a:buFontTx/>
              <a:buChar char="-"/>
            </a:pPr>
            <a:r>
              <a:rPr lang="en-US" dirty="0">
                <a:solidFill>
                  <a:schemeClr val="bg1"/>
                </a:solidFill>
                <a:latin typeface="Segoe UI Light" panose="020B0502040204020203" pitchFamily="34" charset="0"/>
                <a:cs typeface="Segoe UI Light" panose="020B0502040204020203" pitchFamily="34" charset="0"/>
              </a:rPr>
              <a:t>Part-of-Speech (Nouns, Verbs, …)</a:t>
            </a:r>
          </a:p>
          <a:p>
            <a:pPr marL="800100" lvl="1" indent="-342900">
              <a:buFontTx/>
              <a:buChar char="-"/>
            </a:pPr>
            <a:r>
              <a:rPr lang="en-US" dirty="0">
                <a:solidFill>
                  <a:schemeClr val="bg1"/>
                </a:solidFill>
                <a:latin typeface="Segoe UI Light" panose="020B0502040204020203" pitchFamily="34" charset="0"/>
                <a:cs typeface="Segoe UI Light" panose="020B0502040204020203" pitchFamily="34" charset="0"/>
              </a:rPr>
              <a:t>English Grammar</a:t>
            </a:r>
          </a:p>
          <a:p>
            <a:pPr marL="285750" indent="-285750">
              <a:buFontTx/>
              <a:buChar char="-"/>
            </a:pPr>
            <a:endParaRPr lang="en-US" dirty="0">
              <a:solidFill>
                <a:schemeClr val="bg1"/>
              </a:solidFill>
              <a:latin typeface="Segoe UI Light" panose="020B0502040204020203" pitchFamily="34" charset="0"/>
              <a:cs typeface="Segoe UI Light" panose="020B0502040204020203" pitchFamily="34" charset="0"/>
            </a:endParaRPr>
          </a:p>
          <a:p>
            <a:r>
              <a:rPr lang="en-US" sz="2400" dirty="0">
                <a:solidFill>
                  <a:srgbClr val="FFFF00"/>
                </a:solidFill>
                <a:latin typeface="Segoe UI Light" panose="020B0502040204020203" pitchFamily="34" charset="0"/>
                <a:cs typeface="Segoe UI Light" panose="020B0502040204020203" pitchFamily="34" charset="0"/>
              </a:rPr>
              <a:t>Reference</a:t>
            </a:r>
          </a:p>
          <a:p>
            <a:pPr marL="285750" indent="-285750">
              <a:buFontTx/>
              <a:buChar char="-"/>
            </a:pPr>
            <a:r>
              <a:rPr lang="en-US" sz="2400" dirty="0">
                <a:solidFill>
                  <a:schemeClr val="bg1"/>
                </a:solidFill>
                <a:latin typeface="Segoe UI Light" panose="020B0502040204020203" pitchFamily="34" charset="0"/>
                <a:cs typeface="Segoe UI Light" panose="020B0502040204020203" pitchFamily="34" charset="0"/>
              </a:rPr>
              <a:t>Linguistic Fundamentals for Natural Language Processing: 100 Essentials from Morphology and Syntax, Bender, E. M. (2013). </a:t>
            </a:r>
          </a:p>
        </p:txBody>
      </p:sp>
      <p:sp>
        <p:nvSpPr>
          <p:cNvPr id="9" name="Oval 8">
            <a:extLst>
              <a:ext uri="{FF2B5EF4-FFF2-40B4-BE49-F238E27FC236}">
                <a16:creationId xmlns:a16="http://schemas.microsoft.com/office/drawing/2014/main" id="{96CE726F-4576-4D30-ADC8-62FB9B5C50B8}"/>
              </a:ext>
            </a:extLst>
          </p:cNvPr>
          <p:cNvSpPr>
            <a:spLocks noChangeAspect="1"/>
          </p:cNvSpPr>
          <p:nvPr/>
        </p:nvSpPr>
        <p:spPr>
          <a:xfrm>
            <a:off x="9346223" y="4530326"/>
            <a:ext cx="813669" cy="813669"/>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latin typeface="Segoe UI Light" panose="020B0502040204020203" pitchFamily="34" charset="0"/>
                <a:cs typeface="Segoe UI Light" panose="020B0502040204020203" pitchFamily="34" charset="0"/>
              </a:rPr>
              <a:t>Linguistics</a:t>
            </a:r>
          </a:p>
        </p:txBody>
      </p:sp>
      <p:sp>
        <p:nvSpPr>
          <p:cNvPr id="12" name="Oval 11">
            <a:extLst>
              <a:ext uri="{FF2B5EF4-FFF2-40B4-BE49-F238E27FC236}">
                <a16:creationId xmlns:a16="http://schemas.microsoft.com/office/drawing/2014/main" id="{EAC988E3-628C-4057-B27F-0FF7E0507458}"/>
              </a:ext>
            </a:extLst>
          </p:cNvPr>
          <p:cNvSpPr>
            <a:spLocks noChangeAspect="1"/>
          </p:cNvSpPr>
          <p:nvPr/>
        </p:nvSpPr>
        <p:spPr>
          <a:xfrm>
            <a:off x="6829737" y="2001241"/>
            <a:ext cx="2855518" cy="2855518"/>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Segoe UI Light" panose="020B0502040204020203" pitchFamily="34" charset="0"/>
                <a:cs typeface="Segoe UI Light" panose="020B0502040204020203" pitchFamily="34" charset="0"/>
              </a:rPr>
              <a:t>Computer Science</a:t>
            </a:r>
          </a:p>
        </p:txBody>
      </p:sp>
      <p:sp>
        <p:nvSpPr>
          <p:cNvPr id="11" name="Oval 10">
            <a:extLst>
              <a:ext uri="{FF2B5EF4-FFF2-40B4-BE49-F238E27FC236}">
                <a16:creationId xmlns:a16="http://schemas.microsoft.com/office/drawing/2014/main" id="{9AEFAB4C-1129-4A13-B2BF-57C379702BCA}"/>
              </a:ext>
            </a:extLst>
          </p:cNvPr>
          <p:cNvSpPr>
            <a:spLocks noChangeAspect="1"/>
          </p:cNvSpPr>
          <p:nvPr/>
        </p:nvSpPr>
        <p:spPr>
          <a:xfrm>
            <a:off x="9171673" y="2440781"/>
            <a:ext cx="1976437" cy="1976437"/>
          </a:xfrm>
          <a:prstGeom prst="ellipse">
            <a:avLst/>
          </a:prstGeom>
          <a:solidFill>
            <a:schemeClr val="accent1">
              <a:lumMod val="40000"/>
              <a:lumOff val="6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latin typeface="Segoe UI Light" panose="020B0502040204020203" pitchFamily="34" charset="0"/>
                <a:cs typeface="Segoe UI Light" panose="020B0502040204020203" pitchFamily="34" charset="0"/>
              </a:rPr>
              <a:t>Mathematic</a:t>
            </a:r>
          </a:p>
        </p:txBody>
      </p:sp>
    </p:spTree>
    <p:extLst>
      <p:ext uri="{BB962C8B-B14F-4D97-AF65-F5344CB8AC3E}">
        <p14:creationId xmlns:p14="http://schemas.microsoft.com/office/powerpoint/2010/main" val="3051855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A3C9D530-BEFE-4941-872C-684118BBD2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3A135180-7085-40D5-B39B-B82B4F12916C}"/>
              </a:ext>
            </a:extLst>
          </p:cNvPr>
          <p:cNvSpPr txBox="1"/>
          <p:nvPr/>
        </p:nvSpPr>
        <p:spPr>
          <a:xfrm>
            <a:off x="0" y="6001643"/>
            <a:ext cx="12191980" cy="684683"/>
          </a:xfrm>
          <a:prstGeom prst="rect">
            <a:avLst/>
          </a:prstGeom>
          <a:solidFill>
            <a:schemeClr val="tx1">
              <a:alpha val="60000"/>
            </a:schemeClr>
          </a:solidFill>
        </p:spPr>
        <p:txBody>
          <a:bodyPr vert="horz" lIns="91440" tIns="45720" rIns="91440" bIns="45720" rtlCol="0" anchor="b">
            <a:normAutofit fontScale="925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Task: Engaging in Natural Language Communication</a:t>
            </a:r>
          </a:p>
        </p:txBody>
      </p:sp>
      <p:sp>
        <p:nvSpPr>
          <p:cNvPr id="6" name="TextBox 5">
            <a:extLst>
              <a:ext uri="{FF2B5EF4-FFF2-40B4-BE49-F238E27FC236}">
                <a16:creationId xmlns:a16="http://schemas.microsoft.com/office/drawing/2014/main" id="{51CA185A-8D04-4555-8828-82D2E913F764}"/>
              </a:ext>
            </a:extLst>
          </p:cNvPr>
          <p:cNvSpPr txBox="1"/>
          <p:nvPr/>
        </p:nvSpPr>
        <p:spPr>
          <a:xfrm>
            <a:off x="0" y="0"/>
            <a:ext cx="12192000" cy="6001643"/>
          </a:xfrm>
          <a:prstGeom prst="rect">
            <a:avLst/>
          </a:prstGeom>
          <a:solidFill>
            <a:schemeClr val="tx1">
              <a:alpha val="70000"/>
            </a:schemeClr>
          </a:solidFill>
        </p:spPr>
        <p:txBody>
          <a:bodyPr wrap="square">
            <a:spAutoFit/>
          </a:bodyPr>
          <a:lstStyle/>
          <a:p>
            <a:pPr marL="571500" indent="-571500" algn="l">
              <a:buFontTx/>
              <a:buChar char="-"/>
            </a:pPr>
            <a:r>
              <a:rPr lang="en-US" sz="4000" dirty="0">
                <a:solidFill>
                  <a:schemeClr val="bg1"/>
                </a:solidFill>
                <a:latin typeface="Segoe UI Light" panose="020B0502040204020203" pitchFamily="34" charset="0"/>
                <a:cs typeface="Segoe UI Light" panose="020B0502040204020203" pitchFamily="34" charset="0"/>
              </a:rPr>
              <a:t>Phonetics and Phonology </a:t>
            </a:r>
          </a:p>
          <a:p>
            <a:pPr algn="l"/>
            <a:r>
              <a:rPr lang="en-US" sz="2400" dirty="0">
                <a:solidFill>
                  <a:schemeClr val="bg1"/>
                </a:solidFill>
                <a:latin typeface="Segoe UI Light" panose="020B0502040204020203" pitchFamily="34" charset="0"/>
                <a:cs typeface="Segoe UI Light" panose="020B0502040204020203" pitchFamily="34" charset="0"/>
              </a:rPr>
              <a:t>	knowledge about linguistic sounds</a:t>
            </a:r>
          </a:p>
          <a:p>
            <a:pPr marL="571500" indent="-571500" algn="l">
              <a:buFontTx/>
              <a:buChar char="-"/>
            </a:pPr>
            <a:r>
              <a:rPr lang="en-US" sz="4000" dirty="0">
                <a:solidFill>
                  <a:schemeClr val="bg1"/>
                </a:solidFill>
                <a:latin typeface="Segoe UI Light" panose="020B0502040204020203" pitchFamily="34" charset="0"/>
                <a:cs typeface="Segoe UI Light" panose="020B0502040204020203" pitchFamily="34" charset="0"/>
              </a:rPr>
              <a:t>Morphology</a:t>
            </a:r>
          </a:p>
          <a:p>
            <a:pPr algn="l"/>
            <a:r>
              <a:rPr lang="en-US" sz="2400" dirty="0">
                <a:solidFill>
                  <a:schemeClr val="bg1"/>
                </a:solidFill>
                <a:latin typeface="Segoe UI Light" panose="020B0502040204020203" pitchFamily="34" charset="0"/>
                <a:cs typeface="Segoe UI Light" panose="020B0502040204020203" pitchFamily="34" charset="0"/>
              </a:rPr>
              <a:t>	knowledge of the formation and internal structure of words</a:t>
            </a:r>
          </a:p>
          <a:p>
            <a:pPr marL="571500" indent="-571500" algn="l">
              <a:buFontTx/>
              <a:buChar char="-"/>
            </a:pPr>
            <a:r>
              <a:rPr lang="en-US" sz="4000" dirty="0">
                <a:solidFill>
                  <a:schemeClr val="bg1"/>
                </a:solidFill>
                <a:latin typeface="Segoe UI Light" panose="020B0502040204020203" pitchFamily="34" charset="0"/>
                <a:cs typeface="Segoe UI Light" panose="020B0502040204020203" pitchFamily="34" charset="0"/>
              </a:rPr>
              <a:t>Syntax</a:t>
            </a:r>
          </a:p>
          <a:p>
            <a:pPr algn="l"/>
            <a:r>
              <a:rPr lang="en-US" sz="2400" dirty="0">
                <a:solidFill>
                  <a:schemeClr val="bg1"/>
                </a:solidFill>
                <a:latin typeface="Segoe UI Light" panose="020B0502040204020203" pitchFamily="34" charset="0"/>
                <a:cs typeface="Segoe UI Light" panose="020B0502040204020203" pitchFamily="34" charset="0"/>
              </a:rPr>
              <a:t>	knowledge of the structural relationships between words</a:t>
            </a:r>
          </a:p>
          <a:p>
            <a:pPr marL="571500" indent="-571500" algn="l">
              <a:buFontTx/>
              <a:buChar char="-"/>
            </a:pPr>
            <a:r>
              <a:rPr lang="en-US" sz="4000" dirty="0">
                <a:solidFill>
                  <a:schemeClr val="bg1"/>
                </a:solidFill>
                <a:latin typeface="Segoe UI Light" panose="020B0502040204020203" pitchFamily="34" charset="0"/>
                <a:cs typeface="Segoe UI Light" panose="020B0502040204020203" pitchFamily="34" charset="0"/>
              </a:rPr>
              <a:t>Semantics </a:t>
            </a:r>
          </a:p>
          <a:p>
            <a:pPr algn="l"/>
            <a:r>
              <a:rPr lang="en-US" sz="2400" dirty="0">
                <a:solidFill>
                  <a:schemeClr val="bg1"/>
                </a:solidFill>
                <a:latin typeface="Segoe UI Light" panose="020B0502040204020203" pitchFamily="34" charset="0"/>
                <a:cs typeface="Segoe UI Light" panose="020B0502040204020203" pitchFamily="34" charset="0"/>
              </a:rPr>
              <a:t>	knowledge of meaning</a:t>
            </a:r>
          </a:p>
          <a:p>
            <a:pPr marL="571500" indent="-571500" algn="l">
              <a:buFontTx/>
              <a:buChar char="-"/>
            </a:pPr>
            <a:r>
              <a:rPr lang="en-US" sz="4000" dirty="0">
                <a:solidFill>
                  <a:schemeClr val="bg1"/>
                </a:solidFill>
                <a:latin typeface="Segoe UI Light" panose="020B0502040204020203" pitchFamily="34" charset="0"/>
                <a:cs typeface="Segoe UI Light" panose="020B0502040204020203" pitchFamily="34" charset="0"/>
              </a:rPr>
              <a:t>Pragmatics </a:t>
            </a:r>
          </a:p>
          <a:p>
            <a:pPr algn="l"/>
            <a:r>
              <a:rPr lang="en-US" sz="2400" dirty="0">
                <a:solidFill>
                  <a:schemeClr val="bg1"/>
                </a:solidFill>
                <a:latin typeface="Segoe UI Light" panose="020B0502040204020203" pitchFamily="34" charset="0"/>
                <a:cs typeface="Segoe UI Light" panose="020B0502040204020203" pitchFamily="34" charset="0"/>
              </a:rPr>
              <a:t>	knowledge of the relationship of meaning to the goals &amp; intentions of the speaker</a:t>
            </a:r>
          </a:p>
          <a:p>
            <a:pPr marL="571500" indent="-571500" algn="l">
              <a:buFontTx/>
              <a:buChar char="-"/>
            </a:pPr>
            <a:r>
              <a:rPr lang="en-US" sz="4000" dirty="0">
                <a:solidFill>
                  <a:schemeClr val="bg1"/>
                </a:solidFill>
                <a:latin typeface="Segoe UI Light" panose="020B0502040204020203" pitchFamily="34" charset="0"/>
                <a:cs typeface="Segoe UI Light" panose="020B0502040204020203" pitchFamily="34" charset="0"/>
              </a:rPr>
              <a:t>Discourse </a:t>
            </a:r>
          </a:p>
          <a:p>
            <a:pPr algn="l"/>
            <a:r>
              <a:rPr lang="en-US" sz="2400" dirty="0">
                <a:solidFill>
                  <a:schemeClr val="bg1"/>
                </a:solidFill>
                <a:latin typeface="Segoe UI Light" panose="020B0502040204020203" pitchFamily="34" charset="0"/>
                <a:cs typeface="Segoe UI Light" panose="020B0502040204020203" pitchFamily="34" charset="0"/>
              </a:rPr>
              <a:t>	knowledge about linguistic units larger than a single utterance</a:t>
            </a:r>
          </a:p>
        </p:txBody>
      </p:sp>
    </p:spTree>
    <p:extLst>
      <p:ext uri="{BB962C8B-B14F-4D97-AF65-F5344CB8AC3E}">
        <p14:creationId xmlns:p14="http://schemas.microsoft.com/office/powerpoint/2010/main" val="701846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A3C9D530-BEFE-4941-872C-684118BBD2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3A135180-7085-40D5-B39B-B82B4F12916C}"/>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Task: NLP is AI-Hard (AI-Complete)</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9" name="TextBox 8">
            <a:extLst>
              <a:ext uri="{FF2B5EF4-FFF2-40B4-BE49-F238E27FC236}">
                <a16:creationId xmlns:a16="http://schemas.microsoft.com/office/drawing/2014/main" id="{245BFDFE-2233-400D-AE7D-17577FF6F1AF}"/>
              </a:ext>
            </a:extLst>
          </p:cNvPr>
          <p:cNvSpPr txBox="1"/>
          <p:nvPr/>
        </p:nvSpPr>
        <p:spPr>
          <a:xfrm>
            <a:off x="-9534" y="3360142"/>
            <a:ext cx="12191980" cy="1015663"/>
          </a:xfrm>
          <a:prstGeom prst="rect">
            <a:avLst/>
          </a:prstGeom>
          <a:solidFill>
            <a:schemeClr val="tx1">
              <a:alpha val="70000"/>
            </a:schemeClr>
          </a:solidFill>
        </p:spPr>
        <p:txBody>
          <a:bodyPr wrap="square">
            <a:spAutoFit/>
          </a:bodyPr>
          <a:lstStyle/>
          <a:p>
            <a:pPr algn="ctr"/>
            <a:r>
              <a:rPr lang="en-US" sz="6000" dirty="0">
                <a:solidFill>
                  <a:schemeClr val="bg1"/>
                </a:solidFill>
                <a:latin typeface="Segoe UI Light" panose="020B0502040204020203" pitchFamily="34" charset="0"/>
                <a:cs typeface="Segoe UI Light" panose="020B0502040204020203" pitchFamily="34" charset="0"/>
              </a:rPr>
              <a:t>Ambiguity </a:t>
            </a:r>
            <a:endParaRPr lang="en-US" sz="3200" dirty="0">
              <a:solidFill>
                <a:schemeClr val="bg1"/>
              </a:solidFill>
              <a:latin typeface="Segoe UI Light" panose="020B0502040204020203" pitchFamily="34" charset="0"/>
              <a:cs typeface="Segoe UI Light" panose="020B0502040204020203" pitchFamily="34" charset="0"/>
            </a:endParaRPr>
          </a:p>
        </p:txBody>
      </p:sp>
      <p:cxnSp>
        <p:nvCxnSpPr>
          <p:cNvPr id="5" name="Straight Connector 4">
            <a:extLst>
              <a:ext uri="{FF2B5EF4-FFF2-40B4-BE49-F238E27FC236}">
                <a16:creationId xmlns:a16="http://schemas.microsoft.com/office/drawing/2014/main" id="{67802A1F-35A3-4863-9D76-3C2FC83765F6}"/>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289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890D7C6A-2CB1-4253-84E9-61A56C08FE93}"/>
              </a:ext>
            </a:extLst>
          </p:cNvPr>
          <p:cNvPicPr>
            <a:picLocks noChangeAspect="1"/>
          </p:cNvPicPr>
          <p:nvPr/>
        </p:nvPicPr>
        <p:blipFill rotWithShape="1">
          <a:blip r:embed="rId3">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085C23A7-559D-4F3D-9588-68D34EF26014}"/>
              </a:ext>
            </a:extLst>
          </p:cNvPr>
          <p:cNvSpPr/>
          <p:nvPr/>
        </p:nvSpPr>
        <p:spPr>
          <a:xfrm>
            <a:off x="20" y="2397948"/>
            <a:ext cx="12191980" cy="2062103"/>
          </a:xfrm>
          <a:prstGeom prst="rect">
            <a:avLst/>
          </a:prstGeom>
          <a:solidFill>
            <a:schemeClr val="tx1">
              <a:alpha val="70000"/>
            </a:schemeClr>
          </a:solidFill>
        </p:spPr>
        <p:txBody>
          <a:bodyPr wrap="square">
            <a:spAutoFit/>
          </a:bodyPr>
          <a:lstStyle/>
          <a:p>
            <a:pPr algn="ctr"/>
            <a:r>
              <a:rPr lang="en-CA" sz="3200" cap="all" dirty="0">
                <a:solidFill>
                  <a:schemeClr val="bg1"/>
                </a:solidFill>
                <a:latin typeface="Segoe UI Light (Headings)"/>
              </a:rPr>
              <a:t>HUBBLE UNVEILS ITS MOST COLORFUL VIEW OF THE UNIVERSE (ZOOM AND PAN)</a:t>
            </a:r>
          </a:p>
          <a:p>
            <a:pPr algn="ctr"/>
            <a:endParaRPr lang="en-CA" sz="3200" cap="all" dirty="0">
              <a:solidFill>
                <a:schemeClr val="bg1"/>
              </a:solidFill>
              <a:latin typeface="Segoe UI Light (Headings)"/>
            </a:endParaRPr>
          </a:p>
          <a:p>
            <a:pPr algn="ctr"/>
            <a:r>
              <a:rPr lang="en-CA" sz="3200" cap="all" dirty="0">
                <a:solidFill>
                  <a:schemeClr val="bg1"/>
                </a:solidFill>
                <a:latin typeface="Segoe UI Light (Headings)"/>
              </a:rPr>
              <a:t>Browse the Link below and play!</a:t>
            </a:r>
          </a:p>
        </p:txBody>
      </p:sp>
      <p:sp>
        <p:nvSpPr>
          <p:cNvPr id="3" name="Rectangle 2">
            <a:extLst>
              <a:ext uri="{FF2B5EF4-FFF2-40B4-BE49-F238E27FC236}">
                <a16:creationId xmlns:a16="http://schemas.microsoft.com/office/drawing/2014/main" id="{B3451406-55C9-4227-9A18-9BB31D3C7643}"/>
              </a:ext>
            </a:extLst>
          </p:cNvPr>
          <p:cNvSpPr/>
          <p:nvPr/>
        </p:nvSpPr>
        <p:spPr>
          <a:xfrm>
            <a:off x="0" y="6396335"/>
            <a:ext cx="12192000" cy="461665"/>
          </a:xfrm>
          <a:prstGeom prst="rect">
            <a:avLst/>
          </a:prstGeom>
          <a:solidFill>
            <a:schemeClr val="tx1">
              <a:alpha val="80000"/>
            </a:schemeClr>
          </a:solidFill>
        </p:spPr>
        <p:txBody>
          <a:bodyPr wrap="square">
            <a:spAutoFit/>
          </a:bodyPr>
          <a:lstStyle/>
          <a:p>
            <a:r>
              <a:rPr lang="en-US" sz="2400" dirty="0">
                <a:solidFill>
                  <a:srgbClr val="8F8FFF"/>
                </a:solidFill>
                <a:latin typeface="Segoe UI Light (Headings)"/>
              </a:rPr>
              <a:t>https://hubblesite.org/contents/media/videos/2014/27/766-Video.html</a:t>
            </a:r>
            <a:endParaRPr lang="en-CA" sz="2400" cap="all" dirty="0">
              <a:solidFill>
                <a:srgbClr val="8F8FFF"/>
              </a:solidFill>
              <a:latin typeface="Segoe UI Light (Headings)"/>
            </a:endParaRPr>
          </a:p>
        </p:txBody>
      </p:sp>
    </p:spTree>
    <p:extLst>
      <p:ext uri="{BB962C8B-B14F-4D97-AF65-F5344CB8AC3E}">
        <p14:creationId xmlns:p14="http://schemas.microsoft.com/office/powerpoint/2010/main" val="2531933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E0282667-223E-4E02-8878-A5E66783C04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6" name="TextBox 5">
            <a:extLst>
              <a:ext uri="{FF2B5EF4-FFF2-40B4-BE49-F238E27FC236}">
                <a16:creationId xmlns:a16="http://schemas.microsoft.com/office/drawing/2014/main" id="{BA0179CC-A0F7-40EB-9B8C-0EC4F3D3E5EF}"/>
              </a:ext>
            </a:extLst>
          </p:cNvPr>
          <p:cNvSpPr txBox="1"/>
          <p:nvPr/>
        </p:nvSpPr>
        <p:spPr>
          <a:xfrm>
            <a:off x="0" y="113575"/>
            <a:ext cx="12192000" cy="830997"/>
          </a:xfrm>
          <a:prstGeom prst="rect">
            <a:avLst/>
          </a:prstGeom>
          <a:solidFill>
            <a:schemeClr val="tx1">
              <a:alpha val="70000"/>
            </a:schemeClr>
          </a:solidFill>
        </p:spPr>
        <p:txBody>
          <a:bodyPr wrap="square">
            <a:spAutoFit/>
          </a:bodyPr>
          <a:lstStyle/>
          <a:p>
            <a:pPr algn="ctr"/>
            <a:r>
              <a:rPr lang="en-US" sz="4800" b="0" u="none" strike="noStrike" baseline="0" dirty="0">
                <a:solidFill>
                  <a:srgbClr val="FFFF00"/>
                </a:solidFill>
                <a:latin typeface="Segoe UI Light" panose="020B0502040204020203" pitchFamily="34" charset="0"/>
                <a:cs typeface="Segoe UI Light" panose="020B0502040204020203" pitchFamily="34" charset="0"/>
              </a:rPr>
              <a:t>I made her duck</a:t>
            </a:r>
          </a:p>
        </p:txBody>
      </p:sp>
      <p:sp>
        <p:nvSpPr>
          <p:cNvPr id="8" name="TextBox 7">
            <a:extLst>
              <a:ext uri="{FF2B5EF4-FFF2-40B4-BE49-F238E27FC236}">
                <a16:creationId xmlns:a16="http://schemas.microsoft.com/office/drawing/2014/main" id="{A30A625F-5116-4E17-93A5-82A5C5FF8E59}"/>
              </a:ext>
            </a:extLst>
          </p:cNvPr>
          <p:cNvSpPr txBox="1"/>
          <p:nvPr/>
        </p:nvSpPr>
        <p:spPr>
          <a:xfrm>
            <a:off x="0" y="944572"/>
            <a:ext cx="11963399" cy="5262979"/>
          </a:xfrm>
          <a:prstGeom prst="rect">
            <a:avLst/>
          </a:prstGeom>
          <a:solidFill>
            <a:schemeClr val="tx1">
              <a:alpha val="70000"/>
            </a:schemeClr>
          </a:solidFill>
        </p:spPr>
        <p:txBody>
          <a:bodyPr wrap="square">
            <a:spAutoFit/>
          </a:bodyPr>
          <a:lstStyle/>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Phonetics and Phonology </a:t>
            </a:r>
          </a:p>
          <a:p>
            <a:pPr algn="l"/>
            <a:r>
              <a:rPr lang="en-US" sz="1800" dirty="0">
                <a:solidFill>
                  <a:schemeClr val="bg1"/>
                </a:solidFill>
                <a:latin typeface="Segoe UI Light" panose="020B0502040204020203" pitchFamily="34" charset="0"/>
                <a:cs typeface="Segoe UI Light" panose="020B0502040204020203" pitchFamily="34" charset="0"/>
              </a:rPr>
              <a:t>	[I][made][her duck] vs. [I][made her] [duck]</a:t>
            </a:r>
          </a:p>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Morphology</a:t>
            </a:r>
          </a:p>
          <a:p>
            <a:pPr algn="l"/>
            <a:r>
              <a:rPr lang="en-US" sz="1800" dirty="0">
                <a:solidFill>
                  <a:schemeClr val="bg1"/>
                </a:solidFill>
                <a:latin typeface="Segoe UI Light" panose="020B0502040204020203" pitchFamily="34" charset="0"/>
                <a:cs typeface="Segoe UI Light" panose="020B0502040204020203" pitchFamily="34" charset="0"/>
              </a:rPr>
              <a:t>	[duck]: ‘NOUN’ vs. ‘VERB’</a:t>
            </a:r>
          </a:p>
          <a:p>
            <a:pPr algn="l"/>
            <a:r>
              <a:rPr lang="en-US" dirty="0">
                <a:solidFill>
                  <a:schemeClr val="bg1"/>
                </a:solidFill>
                <a:latin typeface="Segoe UI Light" panose="020B0502040204020203" pitchFamily="34" charset="0"/>
                <a:cs typeface="Segoe UI Light" panose="020B0502040204020203" pitchFamily="34" charset="0"/>
              </a:rPr>
              <a:t>	[her]: ‘PRP’ (object pronoun) vs. ‘PRP$’ (possessive pronoun)</a:t>
            </a:r>
            <a:endParaRPr lang="en-US" sz="1800" dirty="0">
              <a:solidFill>
                <a:schemeClr val="bg1"/>
              </a:solidFill>
              <a:latin typeface="Segoe UI Light" panose="020B0502040204020203" pitchFamily="34" charset="0"/>
              <a:cs typeface="Segoe UI Light" panose="020B0502040204020203" pitchFamily="34" charset="0"/>
            </a:endParaRPr>
          </a:p>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Syntax</a:t>
            </a:r>
          </a:p>
          <a:p>
            <a:r>
              <a:rPr lang="en-US" sz="1800" dirty="0">
                <a:solidFill>
                  <a:schemeClr val="bg1"/>
                </a:solidFill>
                <a:latin typeface="Segoe UI Light" panose="020B0502040204020203" pitchFamily="34" charset="0"/>
                <a:cs typeface="Segoe UI Light" panose="020B0502040204020203" pitchFamily="34" charset="0"/>
              </a:rPr>
              <a:t>	[her duck]: direct object</a:t>
            </a:r>
          </a:p>
          <a:p>
            <a:r>
              <a:rPr lang="en-US" dirty="0">
                <a:solidFill>
                  <a:schemeClr val="bg1"/>
                </a:solidFill>
                <a:latin typeface="Segoe UI Light" panose="020B0502040204020203" pitchFamily="34" charset="0"/>
                <a:cs typeface="Segoe UI Light" panose="020B0502040204020203" pitchFamily="34" charset="0"/>
              </a:rPr>
              <a:t>	[her][duck]: direct object, indirect object</a:t>
            </a:r>
            <a:endParaRPr lang="en-US" sz="1800" dirty="0">
              <a:solidFill>
                <a:schemeClr val="bg1"/>
              </a:solidFill>
              <a:latin typeface="Segoe UI Light" panose="020B0502040204020203" pitchFamily="34" charset="0"/>
              <a:cs typeface="Segoe UI Light" panose="020B0502040204020203" pitchFamily="34" charset="0"/>
            </a:endParaRPr>
          </a:p>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Semantics </a:t>
            </a:r>
          </a:p>
          <a:p>
            <a:pPr algn="l"/>
            <a:r>
              <a:rPr lang="en-US" sz="1800" dirty="0">
                <a:solidFill>
                  <a:schemeClr val="bg1"/>
                </a:solidFill>
                <a:latin typeface="Segoe UI Light" panose="020B0502040204020203" pitchFamily="34" charset="0"/>
                <a:cs typeface="Segoe UI Light" panose="020B0502040204020203" pitchFamily="34" charset="0"/>
              </a:rPr>
              <a:t>	Polysemy: [made]: create vs. cook vs. cause </a:t>
            </a:r>
          </a:p>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Pragmatics </a:t>
            </a:r>
          </a:p>
          <a:p>
            <a:r>
              <a:rPr lang="en-US" sz="1800" dirty="0">
                <a:solidFill>
                  <a:schemeClr val="bg1"/>
                </a:solidFill>
                <a:latin typeface="Segoe UI Light" panose="020B0502040204020203" pitchFamily="34" charset="0"/>
                <a:cs typeface="Segoe UI Light" panose="020B0502040204020203" pitchFamily="34" charset="0"/>
              </a:rPr>
              <a:t>	[I][made][her duck] vs. [I][made her] [duck]</a:t>
            </a:r>
          </a:p>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Discourse </a:t>
            </a:r>
          </a:p>
          <a:p>
            <a:r>
              <a:rPr lang="en-US" sz="1800" dirty="0">
                <a:solidFill>
                  <a:schemeClr val="bg1"/>
                </a:solidFill>
                <a:latin typeface="Segoe UI Light" panose="020B0502040204020203" pitchFamily="34" charset="0"/>
                <a:cs typeface="Segoe UI Light" panose="020B0502040204020203" pitchFamily="34" charset="0"/>
              </a:rPr>
              <a:t>	Who is [her]? </a:t>
            </a:r>
          </a:p>
        </p:txBody>
      </p:sp>
    </p:spTree>
    <p:extLst>
      <p:ext uri="{BB962C8B-B14F-4D97-AF65-F5344CB8AC3E}">
        <p14:creationId xmlns:p14="http://schemas.microsoft.com/office/powerpoint/2010/main" val="702649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night, snow&#10;&#10;Description automatically generated">
            <a:extLst>
              <a:ext uri="{FF2B5EF4-FFF2-40B4-BE49-F238E27FC236}">
                <a16:creationId xmlns:a16="http://schemas.microsoft.com/office/drawing/2014/main" id="{5C6993F9-E81F-4F29-9C64-E4569FDBC4D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A30A625F-5116-4E17-93A5-82A5C5FF8E59}"/>
              </a:ext>
            </a:extLst>
          </p:cNvPr>
          <p:cNvSpPr txBox="1"/>
          <p:nvPr/>
        </p:nvSpPr>
        <p:spPr>
          <a:xfrm>
            <a:off x="0" y="2164618"/>
            <a:ext cx="12192000" cy="2554545"/>
          </a:xfrm>
          <a:prstGeom prst="rect">
            <a:avLst/>
          </a:prstGeom>
          <a:solidFill>
            <a:schemeClr val="tx1">
              <a:alpha val="70000"/>
            </a:schemeClr>
          </a:solidFill>
        </p:spPr>
        <p:txBody>
          <a:bodyPr wrap="square">
            <a:spAutoFit/>
          </a:bodyPr>
          <a:lstStyle/>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I cooked waterfowl for her.</a:t>
            </a:r>
          </a:p>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I cooked waterfowl belonging to her.</a:t>
            </a:r>
          </a:p>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I created the (plaster?) duck she owns.</a:t>
            </a:r>
          </a:p>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I caused her to quickly lower her head or body.</a:t>
            </a:r>
          </a:p>
          <a:p>
            <a:pPr marL="571500" indent="-571500" algn="l">
              <a:buFontTx/>
              <a:buChar char="-"/>
            </a:pPr>
            <a:r>
              <a:rPr lang="en-US" sz="3200" dirty="0">
                <a:solidFill>
                  <a:schemeClr val="bg1"/>
                </a:solidFill>
                <a:latin typeface="Segoe UI Light" panose="020B0502040204020203" pitchFamily="34" charset="0"/>
                <a:cs typeface="Segoe UI Light" panose="020B0502040204020203" pitchFamily="34" charset="0"/>
              </a:rPr>
              <a:t>I waved my magic wand and turned her into a waterfowl.</a:t>
            </a:r>
            <a:r>
              <a:rPr lang="en-US" sz="1800" dirty="0">
                <a:solidFill>
                  <a:schemeClr val="bg1"/>
                </a:solidFill>
                <a:latin typeface="Segoe UI Light" panose="020B0502040204020203" pitchFamily="34" charset="0"/>
                <a:cs typeface="Segoe UI Light" panose="020B0502040204020203" pitchFamily="34" charset="0"/>
              </a:rPr>
              <a:t>	</a:t>
            </a:r>
          </a:p>
        </p:txBody>
      </p:sp>
      <p:sp>
        <p:nvSpPr>
          <p:cNvPr id="7" name="TextBox 6">
            <a:extLst>
              <a:ext uri="{FF2B5EF4-FFF2-40B4-BE49-F238E27FC236}">
                <a16:creationId xmlns:a16="http://schemas.microsoft.com/office/drawing/2014/main" id="{41900B9A-B3AA-4B62-9ED1-C7707F2D8D4B}"/>
              </a:ext>
            </a:extLst>
          </p:cNvPr>
          <p:cNvSpPr txBox="1"/>
          <p:nvPr/>
        </p:nvSpPr>
        <p:spPr>
          <a:xfrm>
            <a:off x="0" y="113575"/>
            <a:ext cx="12192000" cy="830997"/>
          </a:xfrm>
          <a:prstGeom prst="rect">
            <a:avLst/>
          </a:prstGeom>
          <a:solidFill>
            <a:schemeClr val="tx1">
              <a:alpha val="70000"/>
            </a:schemeClr>
          </a:solidFill>
        </p:spPr>
        <p:txBody>
          <a:bodyPr wrap="square">
            <a:spAutoFit/>
          </a:bodyPr>
          <a:lstStyle/>
          <a:p>
            <a:pPr algn="ctr"/>
            <a:r>
              <a:rPr lang="en-US" sz="4800" b="0" u="none" strike="noStrike" baseline="0" dirty="0">
                <a:solidFill>
                  <a:srgbClr val="FFFF00"/>
                </a:solidFill>
                <a:latin typeface="Segoe UI Light" panose="020B0502040204020203" pitchFamily="34" charset="0"/>
                <a:cs typeface="Segoe UI Light" panose="020B0502040204020203" pitchFamily="34" charset="0"/>
              </a:rPr>
              <a:t>I made her duck</a:t>
            </a:r>
          </a:p>
        </p:txBody>
      </p:sp>
    </p:spTree>
    <p:extLst>
      <p:ext uri="{BB962C8B-B14F-4D97-AF65-F5344CB8AC3E}">
        <p14:creationId xmlns:p14="http://schemas.microsoft.com/office/powerpoint/2010/main" val="3896820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A3C9D530-BEFE-4941-872C-684118BBD2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3A135180-7085-40D5-B39B-B82B4F12916C}"/>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Task: NLP is AI-Hard (AI-Complete)</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9" name="TextBox 8">
            <a:extLst>
              <a:ext uri="{FF2B5EF4-FFF2-40B4-BE49-F238E27FC236}">
                <a16:creationId xmlns:a16="http://schemas.microsoft.com/office/drawing/2014/main" id="{245BFDFE-2233-400D-AE7D-17577FF6F1AF}"/>
              </a:ext>
            </a:extLst>
          </p:cNvPr>
          <p:cNvSpPr txBox="1"/>
          <p:nvPr/>
        </p:nvSpPr>
        <p:spPr>
          <a:xfrm>
            <a:off x="20" y="3429000"/>
            <a:ext cx="12191980" cy="1015663"/>
          </a:xfrm>
          <a:prstGeom prst="rect">
            <a:avLst/>
          </a:prstGeom>
          <a:solidFill>
            <a:schemeClr val="tx1">
              <a:alpha val="70000"/>
            </a:schemeClr>
          </a:solidFill>
        </p:spPr>
        <p:txBody>
          <a:bodyPr wrap="square">
            <a:spAutoFit/>
          </a:bodyPr>
          <a:lstStyle/>
          <a:p>
            <a:pPr algn="ctr"/>
            <a:r>
              <a:rPr kumimoji="0" lang="en-CA" sz="6000" b="0" i="0" u="none" strike="noStrike" kern="1200" spc="0" normalizeH="0" baseline="0" noProof="0" dirty="0">
                <a:ln>
                  <a:noFill/>
                </a:ln>
                <a:solidFill>
                  <a:schemeClr val="bg1"/>
                </a:solidFill>
                <a:effectLst/>
                <a:uLnTx/>
                <a:uFillTx/>
                <a:latin typeface="Segoe UI Light (Headings)"/>
                <a:ea typeface="+mn-ea"/>
                <a:cs typeface="+mn-cs"/>
              </a:rPr>
              <a:t>Language is </a:t>
            </a:r>
            <a:r>
              <a:rPr kumimoji="0" lang="en-CA" sz="6000" b="0" i="1" u="none" strike="noStrike" kern="1200" spc="0" normalizeH="0" baseline="0" noProof="0" dirty="0">
                <a:ln>
                  <a:noFill/>
                </a:ln>
                <a:solidFill>
                  <a:srgbClr val="FFFF00"/>
                </a:solidFill>
                <a:effectLst/>
                <a:uLnTx/>
                <a:uFillTx/>
                <a:latin typeface="Segoe UI Light (Headings)"/>
                <a:ea typeface="+mn-ea"/>
                <a:cs typeface="+mn-cs"/>
              </a:rPr>
              <a:t>so</a:t>
            </a:r>
            <a:r>
              <a:rPr kumimoji="0" lang="en-CA" sz="6000" b="0" i="0" u="none" strike="noStrike" kern="1200" spc="0" normalizeH="0" baseline="0" noProof="0" dirty="0">
                <a:ln>
                  <a:noFill/>
                </a:ln>
                <a:solidFill>
                  <a:schemeClr val="bg1"/>
                </a:solidFill>
                <a:effectLst/>
                <a:uLnTx/>
                <a:uFillTx/>
                <a:latin typeface="Segoe UI Light (Headings)"/>
                <a:ea typeface="+mn-ea"/>
                <a:cs typeface="+mn-cs"/>
              </a:rPr>
              <a:t> situated!</a:t>
            </a:r>
            <a:r>
              <a:rPr lang="en-US" sz="6000" dirty="0">
                <a:solidFill>
                  <a:schemeClr val="bg1"/>
                </a:solidFill>
                <a:latin typeface="Segoe UI Light" panose="020B0502040204020203" pitchFamily="34" charset="0"/>
                <a:cs typeface="Segoe UI Light" panose="020B0502040204020203" pitchFamily="34" charset="0"/>
              </a:rPr>
              <a:t> </a:t>
            </a:r>
            <a:endParaRPr lang="en-US" sz="3200" dirty="0">
              <a:solidFill>
                <a:schemeClr val="bg1"/>
              </a:solidFill>
              <a:latin typeface="Segoe UI Light" panose="020B0502040204020203" pitchFamily="34" charset="0"/>
              <a:cs typeface="Segoe UI Light" panose="020B0502040204020203" pitchFamily="34" charset="0"/>
            </a:endParaRPr>
          </a:p>
        </p:txBody>
      </p:sp>
      <p:cxnSp>
        <p:nvCxnSpPr>
          <p:cNvPr id="5" name="Straight Connector 4">
            <a:extLst>
              <a:ext uri="{FF2B5EF4-FFF2-40B4-BE49-F238E27FC236}">
                <a16:creationId xmlns:a16="http://schemas.microsoft.com/office/drawing/2014/main" id="{67802A1F-35A3-4863-9D76-3C2FC83765F6}"/>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8020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outdoor, object, night, snow&#10;&#10;Description automatically generated">
            <a:extLst>
              <a:ext uri="{FF2B5EF4-FFF2-40B4-BE49-F238E27FC236}">
                <a16:creationId xmlns:a16="http://schemas.microsoft.com/office/drawing/2014/main" id="{56A2BE3B-B506-4829-ADAA-293D74992CE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a:solidFill>
            <a:schemeClr val="tx1">
              <a:alpha val="70000"/>
            </a:schemeClr>
          </a:solidFill>
        </p:spPr>
      </p:pic>
      <p:grpSp>
        <p:nvGrpSpPr>
          <p:cNvPr id="33" name="Group 32">
            <a:extLst>
              <a:ext uri="{FF2B5EF4-FFF2-40B4-BE49-F238E27FC236}">
                <a16:creationId xmlns:a16="http://schemas.microsoft.com/office/drawing/2014/main" id="{C39258C6-551F-4B60-9C8F-AD8E40A4364F}"/>
              </a:ext>
            </a:extLst>
          </p:cNvPr>
          <p:cNvGrpSpPr/>
          <p:nvPr/>
        </p:nvGrpSpPr>
        <p:grpSpPr>
          <a:xfrm>
            <a:off x="3194716" y="1413827"/>
            <a:ext cx="5271444" cy="4644073"/>
            <a:chOff x="6526075" y="1687343"/>
            <a:chExt cx="3605853" cy="3324840"/>
          </a:xfrm>
        </p:grpSpPr>
        <p:sp>
          <p:nvSpPr>
            <p:cNvPr id="4" name="Freeform: Shape 3">
              <a:extLst>
                <a:ext uri="{FF2B5EF4-FFF2-40B4-BE49-F238E27FC236}">
                  <a16:creationId xmlns:a16="http://schemas.microsoft.com/office/drawing/2014/main" id="{B210AFFE-02CC-4C74-9E3E-0B25E7016E48}"/>
                </a:ext>
              </a:extLst>
            </p:cNvPr>
            <p:cNvSpPr/>
            <p:nvPr/>
          </p:nvSpPr>
          <p:spPr>
            <a:xfrm>
              <a:off x="8482819" y="1687343"/>
              <a:ext cx="1072291" cy="1232518"/>
            </a:xfrm>
            <a:custGeom>
              <a:avLst/>
              <a:gdLst>
                <a:gd name="connsiteX0" fmla="*/ 0 w 1232517"/>
                <a:gd name="connsiteY0" fmla="*/ 536145 h 1072290"/>
                <a:gd name="connsiteX1" fmla="*/ 268073 w 1232517"/>
                <a:gd name="connsiteY1" fmla="*/ 0 h 1072290"/>
                <a:gd name="connsiteX2" fmla="*/ 964445 w 1232517"/>
                <a:gd name="connsiteY2" fmla="*/ 0 h 1072290"/>
                <a:gd name="connsiteX3" fmla="*/ 1232517 w 1232517"/>
                <a:gd name="connsiteY3" fmla="*/ 536145 h 1072290"/>
                <a:gd name="connsiteX4" fmla="*/ 964445 w 1232517"/>
                <a:gd name="connsiteY4" fmla="*/ 1072290 h 1072290"/>
                <a:gd name="connsiteX5" fmla="*/ 268073 w 1232517"/>
                <a:gd name="connsiteY5" fmla="*/ 1072290 h 1072290"/>
                <a:gd name="connsiteX6" fmla="*/ 0 w 1232517"/>
                <a:gd name="connsiteY6" fmla="*/ 536145 h 107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517" h="1072290">
                  <a:moveTo>
                    <a:pt x="616259" y="0"/>
                  </a:moveTo>
                  <a:lnTo>
                    <a:pt x="1232516" y="233224"/>
                  </a:lnTo>
                  <a:lnTo>
                    <a:pt x="1232516" y="839067"/>
                  </a:lnTo>
                  <a:lnTo>
                    <a:pt x="616259" y="1072290"/>
                  </a:lnTo>
                  <a:lnTo>
                    <a:pt x="1" y="839067"/>
                  </a:lnTo>
                  <a:lnTo>
                    <a:pt x="1" y="233224"/>
                  </a:lnTo>
                  <a:lnTo>
                    <a:pt x="616259"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Genre</a:t>
              </a:r>
            </a:p>
          </p:txBody>
        </p:sp>
        <p:sp>
          <p:nvSpPr>
            <p:cNvPr id="6" name="Freeform: Shape 5">
              <a:extLst>
                <a:ext uri="{FF2B5EF4-FFF2-40B4-BE49-F238E27FC236}">
                  <a16:creationId xmlns:a16="http://schemas.microsoft.com/office/drawing/2014/main" id="{B607ABAA-EFA2-4320-861A-2A22FE7E5DD4}"/>
                </a:ext>
              </a:extLst>
            </p:cNvPr>
            <p:cNvSpPr/>
            <p:nvPr/>
          </p:nvSpPr>
          <p:spPr>
            <a:xfrm>
              <a:off x="7324746" y="1687343"/>
              <a:ext cx="1072291" cy="1232518"/>
            </a:xfrm>
            <a:custGeom>
              <a:avLst/>
              <a:gdLst>
                <a:gd name="connsiteX0" fmla="*/ 0 w 1232517"/>
                <a:gd name="connsiteY0" fmla="*/ 536145 h 1072290"/>
                <a:gd name="connsiteX1" fmla="*/ 268073 w 1232517"/>
                <a:gd name="connsiteY1" fmla="*/ 0 h 1072290"/>
                <a:gd name="connsiteX2" fmla="*/ 964445 w 1232517"/>
                <a:gd name="connsiteY2" fmla="*/ 0 h 1072290"/>
                <a:gd name="connsiteX3" fmla="*/ 1232517 w 1232517"/>
                <a:gd name="connsiteY3" fmla="*/ 536145 h 1072290"/>
                <a:gd name="connsiteX4" fmla="*/ 964445 w 1232517"/>
                <a:gd name="connsiteY4" fmla="*/ 1072290 h 1072290"/>
                <a:gd name="connsiteX5" fmla="*/ 268073 w 1232517"/>
                <a:gd name="connsiteY5" fmla="*/ 1072290 h 1072290"/>
                <a:gd name="connsiteX6" fmla="*/ 0 w 1232517"/>
                <a:gd name="connsiteY6" fmla="*/ 536145 h 107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517" h="1072290">
                  <a:moveTo>
                    <a:pt x="616259" y="0"/>
                  </a:moveTo>
                  <a:lnTo>
                    <a:pt x="1232516" y="233224"/>
                  </a:lnTo>
                  <a:lnTo>
                    <a:pt x="1232516" y="839067"/>
                  </a:lnTo>
                  <a:lnTo>
                    <a:pt x="616259" y="1072290"/>
                  </a:lnTo>
                  <a:lnTo>
                    <a:pt x="1" y="839067"/>
                  </a:lnTo>
                  <a:lnTo>
                    <a:pt x="1" y="233224"/>
                  </a:lnTo>
                  <a:lnTo>
                    <a:pt x="616259"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Code Switch</a:t>
              </a:r>
            </a:p>
          </p:txBody>
        </p:sp>
        <p:sp>
          <p:nvSpPr>
            <p:cNvPr id="21" name="Freeform: Shape 20">
              <a:extLst>
                <a:ext uri="{FF2B5EF4-FFF2-40B4-BE49-F238E27FC236}">
                  <a16:creationId xmlns:a16="http://schemas.microsoft.com/office/drawing/2014/main" id="{B95BC95C-33FD-4A7B-ACF4-4D09DD4D4115}"/>
                </a:ext>
              </a:extLst>
            </p:cNvPr>
            <p:cNvSpPr/>
            <p:nvPr/>
          </p:nvSpPr>
          <p:spPr>
            <a:xfrm>
              <a:off x="7901564" y="2733504"/>
              <a:ext cx="1072291" cy="1232518"/>
            </a:xfrm>
            <a:custGeom>
              <a:avLst/>
              <a:gdLst>
                <a:gd name="connsiteX0" fmla="*/ 0 w 1232517"/>
                <a:gd name="connsiteY0" fmla="*/ 536145 h 1072290"/>
                <a:gd name="connsiteX1" fmla="*/ 268073 w 1232517"/>
                <a:gd name="connsiteY1" fmla="*/ 0 h 1072290"/>
                <a:gd name="connsiteX2" fmla="*/ 964445 w 1232517"/>
                <a:gd name="connsiteY2" fmla="*/ 0 h 1072290"/>
                <a:gd name="connsiteX3" fmla="*/ 1232517 w 1232517"/>
                <a:gd name="connsiteY3" fmla="*/ 536145 h 1072290"/>
                <a:gd name="connsiteX4" fmla="*/ 964445 w 1232517"/>
                <a:gd name="connsiteY4" fmla="*/ 1072290 h 1072290"/>
                <a:gd name="connsiteX5" fmla="*/ 268073 w 1232517"/>
                <a:gd name="connsiteY5" fmla="*/ 1072290 h 1072290"/>
                <a:gd name="connsiteX6" fmla="*/ 0 w 1232517"/>
                <a:gd name="connsiteY6" fmla="*/ 536145 h 107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517" h="1072290">
                  <a:moveTo>
                    <a:pt x="616259" y="0"/>
                  </a:moveTo>
                  <a:lnTo>
                    <a:pt x="1232516" y="233224"/>
                  </a:lnTo>
                  <a:lnTo>
                    <a:pt x="1232516" y="839067"/>
                  </a:lnTo>
                  <a:lnTo>
                    <a:pt x="616259" y="1072290"/>
                  </a:lnTo>
                  <a:lnTo>
                    <a:pt x="1" y="839067"/>
                  </a:lnTo>
                  <a:lnTo>
                    <a:pt x="1" y="233224"/>
                  </a:lnTo>
                  <a:lnTo>
                    <a:pt x="616259"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2000" dirty="0">
                  <a:solidFill>
                    <a:schemeClr val="bg1"/>
                  </a:solidFill>
                  <a:latin typeface="Segoe UI Light" panose="020B0502040204020203" pitchFamily="34" charset="0"/>
                  <a:cs typeface="Segoe UI Light" panose="020B0502040204020203" pitchFamily="34" charset="0"/>
                </a:rPr>
                <a:t>R</a:t>
              </a:r>
              <a:r>
                <a:rPr lang="en-US" sz="2000" kern="1200" dirty="0">
                  <a:solidFill>
                    <a:schemeClr val="bg1"/>
                  </a:solidFill>
                  <a:latin typeface="Segoe UI Light" panose="020B0502040204020203" pitchFamily="34" charset="0"/>
                  <a:cs typeface="Segoe UI Light" panose="020B0502040204020203" pitchFamily="34" charset="0"/>
                </a:rPr>
                <a:t>ationale</a:t>
              </a:r>
            </a:p>
          </p:txBody>
        </p:sp>
        <p:sp>
          <p:nvSpPr>
            <p:cNvPr id="22" name="Freeform: Shape 21">
              <a:extLst>
                <a:ext uri="{FF2B5EF4-FFF2-40B4-BE49-F238E27FC236}">
                  <a16:creationId xmlns:a16="http://schemas.microsoft.com/office/drawing/2014/main" id="{FF91DFE9-02AB-4FA2-99D4-09CC6AFCD29B}"/>
                </a:ext>
              </a:extLst>
            </p:cNvPr>
            <p:cNvSpPr/>
            <p:nvPr/>
          </p:nvSpPr>
          <p:spPr>
            <a:xfrm>
              <a:off x="6526075" y="2980008"/>
              <a:ext cx="1331118" cy="739510"/>
            </a:xfrm>
            <a:custGeom>
              <a:avLst/>
              <a:gdLst>
                <a:gd name="connsiteX0" fmla="*/ 0 w 1331118"/>
                <a:gd name="connsiteY0" fmla="*/ 0 h 739510"/>
                <a:gd name="connsiteX1" fmla="*/ 1331118 w 1331118"/>
                <a:gd name="connsiteY1" fmla="*/ 0 h 739510"/>
                <a:gd name="connsiteX2" fmla="*/ 1331118 w 1331118"/>
                <a:gd name="connsiteY2" fmla="*/ 739510 h 739510"/>
                <a:gd name="connsiteX3" fmla="*/ 0 w 1331118"/>
                <a:gd name="connsiteY3" fmla="*/ 739510 h 739510"/>
                <a:gd name="connsiteX4" fmla="*/ 0 w 1331118"/>
                <a:gd name="connsiteY4" fmla="*/ 0 h 739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118" h="739510">
                  <a:moveTo>
                    <a:pt x="0" y="0"/>
                  </a:moveTo>
                  <a:lnTo>
                    <a:pt x="1331118" y="0"/>
                  </a:lnTo>
                  <a:lnTo>
                    <a:pt x="1331118" y="739510"/>
                  </a:lnTo>
                  <a:lnTo>
                    <a:pt x="0" y="7395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711200">
                <a:lnSpc>
                  <a:spcPct val="90000"/>
                </a:lnSpc>
                <a:spcBef>
                  <a:spcPct val="0"/>
                </a:spcBef>
                <a:spcAft>
                  <a:spcPct val="35000"/>
                </a:spcAft>
                <a:buNone/>
              </a:pPr>
              <a:endParaRPr lang="en-US" sz="2000" kern="1200" dirty="0">
                <a:solidFill>
                  <a:schemeClr val="bg1"/>
                </a:solidFill>
                <a:latin typeface="Segoe UI Light" panose="020B0502040204020203" pitchFamily="34" charset="0"/>
                <a:cs typeface="Segoe UI Light" panose="020B0502040204020203" pitchFamily="34" charset="0"/>
              </a:endParaRPr>
            </a:p>
          </p:txBody>
        </p:sp>
        <p:sp>
          <p:nvSpPr>
            <p:cNvPr id="23" name="Freeform: Shape 22">
              <a:extLst>
                <a:ext uri="{FF2B5EF4-FFF2-40B4-BE49-F238E27FC236}">
                  <a16:creationId xmlns:a16="http://schemas.microsoft.com/office/drawing/2014/main" id="{B5B0CDBF-F365-4A93-AF6B-8B9B72585247}"/>
                </a:ext>
              </a:extLst>
            </p:cNvPr>
            <p:cNvSpPr/>
            <p:nvPr/>
          </p:nvSpPr>
          <p:spPr>
            <a:xfrm>
              <a:off x="9059637" y="2733504"/>
              <a:ext cx="1072291" cy="1232518"/>
            </a:xfrm>
            <a:custGeom>
              <a:avLst/>
              <a:gdLst>
                <a:gd name="connsiteX0" fmla="*/ 0 w 1232517"/>
                <a:gd name="connsiteY0" fmla="*/ 536145 h 1072290"/>
                <a:gd name="connsiteX1" fmla="*/ 268073 w 1232517"/>
                <a:gd name="connsiteY1" fmla="*/ 0 h 1072290"/>
                <a:gd name="connsiteX2" fmla="*/ 964445 w 1232517"/>
                <a:gd name="connsiteY2" fmla="*/ 0 h 1072290"/>
                <a:gd name="connsiteX3" fmla="*/ 1232517 w 1232517"/>
                <a:gd name="connsiteY3" fmla="*/ 536145 h 1072290"/>
                <a:gd name="connsiteX4" fmla="*/ 964445 w 1232517"/>
                <a:gd name="connsiteY4" fmla="*/ 1072290 h 1072290"/>
                <a:gd name="connsiteX5" fmla="*/ 268073 w 1232517"/>
                <a:gd name="connsiteY5" fmla="*/ 1072290 h 1072290"/>
                <a:gd name="connsiteX6" fmla="*/ 0 w 1232517"/>
                <a:gd name="connsiteY6" fmla="*/ 536145 h 107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517" h="1072290">
                  <a:moveTo>
                    <a:pt x="616259" y="0"/>
                  </a:moveTo>
                  <a:lnTo>
                    <a:pt x="1232516" y="233224"/>
                  </a:lnTo>
                  <a:lnTo>
                    <a:pt x="1232516" y="839067"/>
                  </a:lnTo>
                  <a:lnTo>
                    <a:pt x="616259" y="1072290"/>
                  </a:lnTo>
                  <a:lnTo>
                    <a:pt x="1" y="839067"/>
                  </a:lnTo>
                  <a:lnTo>
                    <a:pt x="1" y="233224"/>
                  </a:lnTo>
                  <a:lnTo>
                    <a:pt x="616259"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Time</a:t>
              </a:r>
            </a:p>
          </p:txBody>
        </p:sp>
        <p:sp>
          <p:nvSpPr>
            <p:cNvPr id="24" name="Freeform: Shape 23">
              <a:extLst>
                <a:ext uri="{FF2B5EF4-FFF2-40B4-BE49-F238E27FC236}">
                  <a16:creationId xmlns:a16="http://schemas.microsoft.com/office/drawing/2014/main" id="{901BE48D-D446-4325-9BE6-3C21C4A146D1}"/>
                </a:ext>
              </a:extLst>
            </p:cNvPr>
            <p:cNvSpPr/>
            <p:nvPr/>
          </p:nvSpPr>
          <p:spPr>
            <a:xfrm>
              <a:off x="8482819" y="3779665"/>
              <a:ext cx="1072291" cy="1232518"/>
            </a:xfrm>
            <a:custGeom>
              <a:avLst/>
              <a:gdLst>
                <a:gd name="connsiteX0" fmla="*/ 0 w 1232517"/>
                <a:gd name="connsiteY0" fmla="*/ 536145 h 1072290"/>
                <a:gd name="connsiteX1" fmla="*/ 268073 w 1232517"/>
                <a:gd name="connsiteY1" fmla="*/ 0 h 1072290"/>
                <a:gd name="connsiteX2" fmla="*/ 964445 w 1232517"/>
                <a:gd name="connsiteY2" fmla="*/ 0 h 1072290"/>
                <a:gd name="connsiteX3" fmla="*/ 1232517 w 1232517"/>
                <a:gd name="connsiteY3" fmla="*/ 536145 h 1072290"/>
                <a:gd name="connsiteX4" fmla="*/ 964445 w 1232517"/>
                <a:gd name="connsiteY4" fmla="*/ 1072290 h 1072290"/>
                <a:gd name="connsiteX5" fmla="*/ 268073 w 1232517"/>
                <a:gd name="connsiteY5" fmla="*/ 1072290 h 1072290"/>
                <a:gd name="connsiteX6" fmla="*/ 0 w 1232517"/>
                <a:gd name="connsiteY6" fmla="*/ 536145 h 107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517" h="1072290">
                  <a:moveTo>
                    <a:pt x="616259" y="0"/>
                  </a:moveTo>
                  <a:lnTo>
                    <a:pt x="1232516" y="233224"/>
                  </a:lnTo>
                  <a:lnTo>
                    <a:pt x="1232516" y="839067"/>
                  </a:lnTo>
                  <a:lnTo>
                    <a:pt x="616259" y="1072290"/>
                  </a:lnTo>
                  <a:lnTo>
                    <a:pt x="1" y="839067"/>
                  </a:lnTo>
                  <a:lnTo>
                    <a:pt x="1" y="233224"/>
                  </a:lnTo>
                  <a:lnTo>
                    <a:pt x="616259"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Place</a:t>
              </a:r>
            </a:p>
          </p:txBody>
        </p:sp>
        <p:sp>
          <p:nvSpPr>
            <p:cNvPr id="26" name="Freeform: Shape 25">
              <a:extLst>
                <a:ext uri="{FF2B5EF4-FFF2-40B4-BE49-F238E27FC236}">
                  <a16:creationId xmlns:a16="http://schemas.microsoft.com/office/drawing/2014/main" id="{D791FC2D-83F9-4BE4-B357-45FA4DDC18C3}"/>
                </a:ext>
              </a:extLst>
            </p:cNvPr>
            <p:cNvSpPr/>
            <p:nvPr/>
          </p:nvSpPr>
          <p:spPr>
            <a:xfrm>
              <a:off x="7324746" y="3779665"/>
              <a:ext cx="1072291" cy="1232518"/>
            </a:xfrm>
            <a:custGeom>
              <a:avLst/>
              <a:gdLst>
                <a:gd name="connsiteX0" fmla="*/ 0 w 1232517"/>
                <a:gd name="connsiteY0" fmla="*/ 536145 h 1072290"/>
                <a:gd name="connsiteX1" fmla="*/ 268073 w 1232517"/>
                <a:gd name="connsiteY1" fmla="*/ 0 h 1072290"/>
                <a:gd name="connsiteX2" fmla="*/ 964445 w 1232517"/>
                <a:gd name="connsiteY2" fmla="*/ 0 h 1072290"/>
                <a:gd name="connsiteX3" fmla="*/ 1232517 w 1232517"/>
                <a:gd name="connsiteY3" fmla="*/ 536145 h 1072290"/>
                <a:gd name="connsiteX4" fmla="*/ 964445 w 1232517"/>
                <a:gd name="connsiteY4" fmla="*/ 1072290 h 1072290"/>
                <a:gd name="connsiteX5" fmla="*/ 268073 w 1232517"/>
                <a:gd name="connsiteY5" fmla="*/ 1072290 h 1072290"/>
                <a:gd name="connsiteX6" fmla="*/ 0 w 1232517"/>
                <a:gd name="connsiteY6" fmla="*/ 536145 h 107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517" h="1072290">
                  <a:moveTo>
                    <a:pt x="616259" y="0"/>
                  </a:moveTo>
                  <a:lnTo>
                    <a:pt x="1232516" y="233224"/>
                  </a:lnTo>
                  <a:lnTo>
                    <a:pt x="1232516" y="839067"/>
                  </a:lnTo>
                  <a:lnTo>
                    <a:pt x="616259" y="1072290"/>
                  </a:lnTo>
                  <a:lnTo>
                    <a:pt x="1" y="839067"/>
                  </a:lnTo>
                  <a:lnTo>
                    <a:pt x="1" y="233224"/>
                  </a:lnTo>
                  <a:lnTo>
                    <a:pt x="616259"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Author</a:t>
              </a:r>
            </a:p>
          </p:txBody>
        </p:sp>
        <p:sp>
          <p:nvSpPr>
            <p:cNvPr id="32" name="Freeform: Shape 31">
              <a:extLst>
                <a:ext uri="{FF2B5EF4-FFF2-40B4-BE49-F238E27FC236}">
                  <a16:creationId xmlns:a16="http://schemas.microsoft.com/office/drawing/2014/main" id="{1C1EE59D-89F7-49EC-9BEC-B07CED2E7147}"/>
                </a:ext>
              </a:extLst>
            </p:cNvPr>
            <p:cNvSpPr/>
            <p:nvPr/>
          </p:nvSpPr>
          <p:spPr>
            <a:xfrm>
              <a:off x="6745710" y="2733504"/>
              <a:ext cx="1072291" cy="1232518"/>
            </a:xfrm>
            <a:custGeom>
              <a:avLst/>
              <a:gdLst>
                <a:gd name="connsiteX0" fmla="*/ 0 w 1232517"/>
                <a:gd name="connsiteY0" fmla="*/ 536145 h 1072290"/>
                <a:gd name="connsiteX1" fmla="*/ 268073 w 1232517"/>
                <a:gd name="connsiteY1" fmla="*/ 0 h 1072290"/>
                <a:gd name="connsiteX2" fmla="*/ 964445 w 1232517"/>
                <a:gd name="connsiteY2" fmla="*/ 0 h 1072290"/>
                <a:gd name="connsiteX3" fmla="*/ 1232517 w 1232517"/>
                <a:gd name="connsiteY3" fmla="*/ 536145 h 1072290"/>
                <a:gd name="connsiteX4" fmla="*/ 964445 w 1232517"/>
                <a:gd name="connsiteY4" fmla="*/ 1072290 h 1072290"/>
                <a:gd name="connsiteX5" fmla="*/ 268073 w 1232517"/>
                <a:gd name="connsiteY5" fmla="*/ 1072290 h 1072290"/>
                <a:gd name="connsiteX6" fmla="*/ 0 w 1232517"/>
                <a:gd name="connsiteY6" fmla="*/ 536145 h 107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517" h="1072290">
                  <a:moveTo>
                    <a:pt x="616259" y="0"/>
                  </a:moveTo>
                  <a:lnTo>
                    <a:pt x="1232516" y="233224"/>
                  </a:lnTo>
                  <a:lnTo>
                    <a:pt x="1232516" y="839067"/>
                  </a:lnTo>
                  <a:lnTo>
                    <a:pt x="616259" y="1072290"/>
                  </a:lnTo>
                  <a:lnTo>
                    <a:pt x="1" y="839067"/>
                  </a:lnTo>
                  <a:lnTo>
                    <a:pt x="1" y="233224"/>
                  </a:lnTo>
                  <a:lnTo>
                    <a:pt x="616259"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Dialect</a:t>
              </a:r>
            </a:p>
          </p:txBody>
        </p:sp>
      </p:grpSp>
      <p:sp>
        <p:nvSpPr>
          <p:cNvPr id="35" name="TextBox 34">
            <a:extLst>
              <a:ext uri="{FF2B5EF4-FFF2-40B4-BE49-F238E27FC236}">
                <a16:creationId xmlns:a16="http://schemas.microsoft.com/office/drawing/2014/main" id="{72ECBF9F-2ED7-46D4-8D58-FEACB3403C0E}"/>
              </a:ext>
            </a:extLst>
          </p:cNvPr>
          <p:cNvSpPr txBox="1"/>
          <p:nvPr/>
        </p:nvSpPr>
        <p:spPr>
          <a:xfrm>
            <a:off x="7748308" y="1725004"/>
            <a:ext cx="3996973" cy="923330"/>
          </a:xfrm>
          <a:prstGeom prst="rect">
            <a:avLst/>
          </a:prstGeom>
          <a:solidFill>
            <a:schemeClr val="tx1">
              <a:alpha val="70000"/>
            </a:schemeClr>
          </a:solid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Newspaper, </a:t>
            </a:r>
            <a:r>
              <a:rPr lang="en-US" dirty="0">
                <a:solidFill>
                  <a:schemeClr val="bg1"/>
                </a:solidFill>
                <a:latin typeface="Segoe UI Light" panose="020B0502040204020203" pitchFamily="34" charset="0"/>
                <a:cs typeface="Segoe UI Light" panose="020B0502040204020203" pitchFamily="34" charset="0"/>
              </a:rPr>
              <a:t>F</a:t>
            </a:r>
            <a:r>
              <a:rPr kumimoji="0" lang="en-US" b="0" i="0" u="none" strike="noStrike" kern="1200" cap="none" spc="0" normalizeH="0" baseline="0" noProof="0" dirty="0" err="1">
                <a:ln>
                  <a:noFill/>
                </a:ln>
                <a:solidFill>
                  <a:schemeClr val="bg1"/>
                </a:solidFill>
                <a:effectLst/>
                <a:uLnTx/>
                <a:uFillTx/>
                <a:latin typeface="Segoe UI Light" panose="020B0502040204020203" pitchFamily="34" charset="0"/>
                <a:ea typeface="+mn-ea"/>
                <a:cs typeface="Segoe UI Light" panose="020B0502040204020203" pitchFamily="34" charset="0"/>
              </a:rPr>
              <a:t>iction</a:t>
            </a:r>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rPr>
              <a:t>n</a:t>
            </a:r>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on-Fiction, </a:t>
            </a:r>
            <a:r>
              <a:rPr lang="en-US" dirty="0">
                <a:solidFill>
                  <a:schemeClr val="bg1"/>
                </a:solidFill>
                <a:latin typeface="Segoe UI Light" panose="020B0502040204020203" pitchFamily="34" charset="0"/>
                <a:cs typeface="Segoe UI Light" panose="020B0502040204020203" pitchFamily="34" charset="0"/>
              </a:rPr>
              <a:t>A</a:t>
            </a:r>
            <a:r>
              <a:rPr kumimoji="0" lang="en-US" b="0" i="0" u="none" strike="noStrike" kern="1200" cap="none" spc="0" normalizeH="0" baseline="0" noProof="0" dirty="0" err="1">
                <a:ln>
                  <a:noFill/>
                </a:ln>
                <a:solidFill>
                  <a:schemeClr val="bg1"/>
                </a:solidFill>
                <a:effectLst/>
                <a:uLnTx/>
                <a:uFillTx/>
                <a:latin typeface="Segoe UI Light" panose="020B0502040204020203" pitchFamily="34" charset="0"/>
                <a:ea typeface="+mn-ea"/>
                <a:cs typeface="Segoe UI Light" panose="020B0502040204020203" pitchFamily="34" charset="0"/>
              </a:rPr>
              <a:t>cademic</a:t>
            </a:r>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rPr>
              <a:t>Social, Conversation </a:t>
            </a:r>
            <a:r>
              <a:rPr lang="en-US"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Segoe UI Light" panose="020B0502040204020203" pitchFamily="34" charset="0"/>
                <a:cs typeface="Segoe UI Light" panose="020B0502040204020203" pitchFamily="34" charset="0"/>
              </a:rPr>
              <a:t> </a:t>
            </a:r>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Disfluencies</a:t>
            </a: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37" name="TextBox 36">
            <a:extLst>
              <a:ext uri="{FF2B5EF4-FFF2-40B4-BE49-F238E27FC236}">
                <a16:creationId xmlns:a16="http://schemas.microsoft.com/office/drawing/2014/main" id="{4E6D884C-6A16-4BEF-A5D0-8A9BC3B34164}"/>
              </a:ext>
            </a:extLst>
          </p:cNvPr>
          <p:cNvSpPr txBox="1"/>
          <p:nvPr/>
        </p:nvSpPr>
        <p:spPr>
          <a:xfrm>
            <a:off x="8481089" y="3173000"/>
            <a:ext cx="3996973" cy="1477328"/>
          </a:xfrm>
          <a:prstGeom prst="rect">
            <a:avLst/>
          </a:prstGeom>
          <a:solidFill>
            <a:schemeClr val="tx1">
              <a:alpha val="70000"/>
            </a:schemeClr>
          </a:solidFill>
        </p:spPr>
        <p:txBody>
          <a:bodyPr wrap="square">
            <a:spAutoFit/>
          </a:bodyPr>
          <a:lstStyle/>
          <a:p>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Language changes over time</a:t>
            </a:r>
          </a:p>
          <a:p>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Oxford Dictionary has 273,000 headwords; 171,476 of them being in current use, 47,156 being obsolete words </a:t>
            </a:r>
          </a:p>
        </p:txBody>
      </p:sp>
      <p:sp>
        <p:nvSpPr>
          <p:cNvPr id="39" name="TextBox 38">
            <a:extLst>
              <a:ext uri="{FF2B5EF4-FFF2-40B4-BE49-F238E27FC236}">
                <a16:creationId xmlns:a16="http://schemas.microsoft.com/office/drawing/2014/main" id="{1B5C34A2-5458-48E8-8782-43AAF7342FDC}"/>
              </a:ext>
            </a:extLst>
          </p:cNvPr>
          <p:cNvSpPr txBox="1"/>
          <p:nvPr/>
        </p:nvSpPr>
        <p:spPr>
          <a:xfrm>
            <a:off x="306265" y="5553836"/>
            <a:ext cx="3899930" cy="369332"/>
          </a:xfrm>
          <a:prstGeom prst="rect">
            <a:avLst/>
          </a:prstGeom>
          <a:solidFill>
            <a:schemeClr val="tx1">
              <a:alpha val="70000"/>
            </a:schemeClr>
          </a:solidFill>
        </p:spPr>
        <p:txBody>
          <a:bodyPr wrap="square">
            <a:spAutoFit/>
          </a:bodyPr>
          <a:lstStyle/>
          <a:p>
            <a:pPr algn="r"/>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Age, </a:t>
            </a:r>
            <a:r>
              <a:rPr lang="en-US" dirty="0">
                <a:solidFill>
                  <a:schemeClr val="bg1"/>
                </a:solidFill>
                <a:latin typeface="Segoe UI Light" panose="020B0502040204020203" pitchFamily="34" charset="0"/>
                <a:cs typeface="Segoe UI Light" panose="020B0502040204020203" pitchFamily="34" charset="0"/>
              </a:rPr>
              <a:t>G</a:t>
            </a:r>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ender, Race, Socioeconomic</a:t>
            </a:r>
            <a:endParaRPr lang="en-US" dirty="0">
              <a:solidFill>
                <a:schemeClr val="bg1"/>
              </a:solidFill>
            </a:endParaRPr>
          </a:p>
        </p:txBody>
      </p:sp>
      <p:sp>
        <p:nvSpPr>
          <p:cNvPr id="41" name="TextBox 40">
            <a:extLst>
              <a:ext uri="{FF2B5EF4-FFF2-40B4-BE49-F238E27FC236}">
                <a16:creationId xmlns:a16="http://schemas.microsoft.com/office/drawing/2014/main" id="{B32ED5A1-D4E9-4060-9359-584DE836DAFE}"/>
              </a:ext>
            </a:extLst>
          </p:cNvPr>
          <p:cNvSpPr txBox="1"/>
          <p:nvPr/>
        </p:nvSpPr>
        <p:spPr>
          <a:xfrm>
            <a:off x="-1" y="3302372"/>
            <a:ext cx="3450937" cy="1477328"/>
          </a:xfrm>
          <a:prstGeom prst="rect">
            <a:avLst/>
          </a:prstGeom>
          <a:solidFill>
            <a:schemeClr val="tx1">
              <a:alpha val="70000"/>
            </a:schemeClr>
          </a:solidFill>
        </p:spPr>
        <p:txBody>
          <a:bodyPr wrap="square">
            <a:spAutoFit/>
          </a:bodyPr>
          <a:lstStyle/>
          <a:p>
            <a:pPr lvl="1" algn="r"/>
            <a:r>
              <a:rPr lang="en-US" dirty="0">
                <a:solidFill>
                  <a:schemeClr val="bg1"/>
                </a:solidFill>
                <a:latin typeface="Segoe UI Light" panose="020B0502040204020203" pitchFamily="34" charset="0"/>
                <a:cs typeface="Segoe UI Light" panose="020B0502040204020203" pitchFamily="34" charset="0"/>
              </a:rPr>
              <a:t>Standard American English (SAE) vs. </a:t>
            </a:r>
            <a:r>
              <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African American Vernacular English (AAVE)</a:t>
            </a:r>
          </a:p>
          <a:p>
            <a:pPr lvl="2" algn="r"/>
            <a:r>
              <a:rPr lang="en-US" dirty="0" err="1">
                <a:solidFill>
                  <a:schemeClr val="bg1"/>
                </a:solidFill>
                <a:latin typeface="Segoe UI Light" panose="020B0502040204020203" pitchFamily="34" charset="0"/>
                <a:cs typeface="Segoe UI Light" panose="020B0502040204020203" pitchFamily="34" charset="0"/>
              </a:rPr>
              <a:t>iont</a:t>
            </a:r>
            <a:r>
              <a:rPr lang="en-US" dirty="0">
                <a:solidFill>
                  <a:schemeClr val="bg1"/>
                </a:solidFill>
                <a:latin typeface="Segoe UI Light" panose="020B0502040204020203" pitchFamily="34" charset="0"/>
                <a:cs typeface="Segoe UI Light" panose="020B0502040204020203" pitchFamily="34" charset="0"/>
              </a:rPr>
              <a:t>: I don’t, </a:t>
            </a:r>
            <a:r>
              <a:rPr lang="en-US" dirty="0" err="1">
                <a:solidFill>
                  <a:schemeClr val="bg1"/>
                </a:solidFill>
                <a:latin typeface="Segoe UI Light" panose="020B0502040204020203" pitchFamily="34" charset="0"/>
                <a:cs typeface="Segoe UI Light" panose="020B0502040204020203" pitchFamily="34" charset="0"/>
              </a:rPr>
              <a:t>talmebout</a:t>
            </a:r>
            <a:r>
              <a:rPr lang="en-US" dirty="0">
                <a:solidFill>
                  <a:schemeClr val="bg1"/>
                </a:solidFill>
                <a:latin typeface="Segoe UI Light" panose="020B0502040204020203" pitchFamily="34" charset="0"/>
                <a:cs typeface="Segoe UI Light" panose="020B0502040204020203" pitchFamily="34" charset="0"/>
              </a:rPr>
              <a:t>: talking about </a:t>
            </a:r>
            <a:endParaRPr kumimoji="0" lang="en-US"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3" name="TextBox 42">
            <a:extLst>
              <a:ext uri="{FF2B5EF4-FFF2-40B4-BE49-F238E27FC236}">
                <a16:creationId xmlns:a16="http://schemas.microsoft.com/office/drawing/2014/main" id="{9A04931A-9698-4462-822C-A2A522F97D1D}"/>
              </a:ext>
            </a:extLst>
          </p:cNvPr>
          <p:cNvSpPr txBox="1"/>
          <p:nvPr/>
        </p:nvSpPr>
        <p:spPr>
          <a:xfrm>
            <a:off x="-1442816" y="531783"/>
            <a:ext cx="7574010" cy="646331"/>
          </a:xfrm>
          <a:prstGeom prst="rect">
            <a:avLst/>
          </a:prstGeom>
          <a:solidFill>
            <a:schemeClr val="tx1">
              <a:alpha val="70000"/>
            </a:schemeClr>
          </a:solidFill>
        </p:spPr>
        <p:txBody>
          <a:bodyPr wrap="square">
            <a:spAutoFit/>
          </a:bodyPr>
          <a:lstStyle/>
          <a:p>
            <a:pPr lvl="2" algn="r"/>
            <a:r>
              <a:rPr lang="en-US" dirty="0">
                <a:solidFill>
                  <a:schemeClr val="bg1"/>
                </a:solidFill>
                <a:latin typeface="Segoe UI Light" panose="020B0502040204020203" pitchFamily="34" charset="0"/>
                <a:cs typeface="Segoe UI Light" panose="020B0502040204020203" pitchFamily="34" charset="0"/>
              </a:rPr>
              <a:t>dost </a:t>
            </a:r>
            <a:r>
              <a:rPr lang="en-US" dirty="0" err="1">
                <a:solidFill>
                  <a:schemeClr val="bg1"/>
                </a:solidFill>
                <a:latin typeface="Segoe UI Light" panose="020B0502040204020203" pitchFamily="34" charset="0"/>
                <a:cs typeface="Segoe UI Light" panose="020B0502040204020203" pitchFamily="34" charset="0"/>
              </a:rPr>
              <a:t>tha</a:t>
            </a:r>
            <a:r>
              <a:rPr lang="en-US" dirty="0">
                <a:solidFill>
                  <a:schemeClr val="bg1"/>
                </a:solidFill>
                <a:latin typeface="Segoe UI Light" panose="020B0502040204020203" pitchFamily="34" charset="0"/>
                <a:cs typeface="Segoe UI Light" panose="020B0502040204020203" pitchFamily="34" charset="0"/>
              </a:rPr>
              <a:t> or ra- </a:t>
            </a:r>
            <a:r>
              <a:rPr lang="en-US" dirty="0" err="1">
                <a:solidFill>
                  <a:schemeClr val="bg1"/>
                </a:solidFill>
                <a:latin typeface="Segoe UI Light" panose="020B0502040204020203" pitchFamily="34" charset="0"/>
                <a:cs typeface="Segoe UI Light" panose="020B0502040204020203" pitchFamily="34" charset="0"/>
              </a:rPr>
              <a:t>hega</a:t>
            </a:r>
            <a:r>
              <a:rPr lang="en-US" dirty="0">
                <a:solidFill>
                  <a:schemeClr val="bg1"/>
                </a:solidFill>
                <a:latin typeface="Segoe UI Light" panose="020B0502040204020203" pitchFamily="34" charset="0"/>
                <a:cs typeface="Segoe UI Light" panose="020B0502040204020203" pitchFamily="34" charset="0"/>
              </a:rPr>
              <a:t> ... </a:t>
            </a:r>
            <a:r>
              <a:rPr lang="en-US" dirty="0" err="1">
                <a:solidFill>
                  <a:schemeClr val="bg1"/>
                </a:solidFill>
                <a:latin typeface="Segoe UI Light" panose="020B0502040204020203" pitchFamily="34" charset="0"/>
                <a:cs typeface="Segoe UI Light" panose="020B0502040204020203" pitchFamily="34" charset="0"/>
              </a:rPr>
              <a:t>dont</a:t>
            </a:r>
            <a:r>
              <a:rPr lang="en-US" dirty="0">
                <a:solidFill>
                  <a:schemeClr val="bg1"/>
                </a:solidFill>
                <a:latin typeface="Segoe UI Light" panose="020B0502040204020203" pitchFamily="34" charset="0"/>
                <a:cs typeface="Segoe UI Light" panose="020B0502040204020203" pitchFamily="34" charset="0"/>
              </a:rPr>
              <a:t> </a:t>
            </a:r>
            <a:r>
              <a:rPr lang="en-US" dirty="0" err="1">
                <a:solidFill>
                  <a:schemeClr val="bg1"/>
                </a:solidFill>
                <a:latin typeface="Segoe UI Light" panose="020B0502040204020203" pitchFamily="34" charset="0"/>
                <a:cs typeface="Segoe UI Light" panose="020B0502040204020203" pitchFamily="34" charset="0"/>
              </a:rPr>
              <a:t>wory</a:t>
            </a:r>
            <a:r>
              <a:rPr lang="en-US" dirty="0">
                <a:solidFill>
                  <a:schemeClr val="bg1"/>
                </a:solidFill>
                <a:latin typeface="Segoe UI Light" panose="020B0502040204020203" pitchFamily="34" charset="0"/>
                <a:cs typeface="Segoe UI Light" panose="020B0502040204020203" pitchFamily="34" charset="0"/>
              </a:rPr>
              <a:t> ... but </a:t>
            </a:r>
            <a:r>
              <a:rPr lang="en-US" dirty="0" err="1">
                <a:solidFill>
                  <a:schemeClr val="bg1"/>
                </a:solidFill>
                <a:latin typeface="Segoe UI Light" panose="020B0502040204020203" pitchFamily="34" charset="0"/>
                <a:cs typeface="Segoe UI Light" panose="020B0502040204020203" pitchFamily="34" charset="0"/>
              </a:rPr>
              <a:t>dherya</a:t>
            </a:r>
            <a:r>
              <a:rPr lang="en-US" dirty="0">
                <a:solidFill>
                  <a:schemeClr val="bg1"/>
                </a:solidFill>
                <a:latin typeface="Segoe UI Light" panose="020B0502040204020203" pitchFamily="34" charset="0"/>
                <a:cs typeface="Segoe UI Light" panose="020B0502040204020203" pitchFamily="34" charset="0"/>
              </a:rPr>
              <a:t> </a:t>
            </a:r>
            <a:r>
              <a:rPr lang="en-US" dirty="0" err="1">
                <a:solidFill>
                  <a:schemeClr val="bg1"/>
                </a:solidFill>
                <a:latin typeface="Segoe UI Light" panose="020B0502040204020203" pitchFamily="34" charset="0"/>
                <a:cs typeface="Segoe UI Light" panose="020B0502040204020203" pitchFamily="34" charset="0"/>
              </a:rPr>
              <a:t>rakhe</a:t>
            </a:r>
            <a:r>
              <a:rPr lang="en-US" dirty="0">
                <a:solidFill>
                  <a:schemeClr val="bg1"/>
                </a:solidFill>
                <a:latin typeface="Segoe UI Light" panose="020B0502040204020203" pitchFamily="34" charset="0"/>
                <a:cs typeface="Segoe UI Light" panose="020B0502040204020203" pitchFamily="34" charset="0"/>
              </a:rPr>
              <a:t> </a:t>
            </a:r>
          </a:p>
          <a:p>
            <a:pPr lvl="2" algn="r"/>
            <a:r>
              <a:rPr lang="en-US" dirty="0">
                <a:solidFill>
                  <a:schemeClr val="bg1"/>
                </a:solidFill>
                <a:latin typeface="Segoe UI Light" panose="020B0502040204020203" pitchFamily="34" charset="0"/>
                <a:cs typeface="Segoe UI Light" panose="020B0502040204020203" pitchFamily="34" charset="0"/>
              </a:rPr>
              <a:t>[he was and will remain a friend ... don’t worry ... but have faith]</a:t>
            </a:r>
          </a:p>
        </p:txBody>
      </p:sp>
    </p:spTree>
    <p:extLst>
      <p:ext uri="{BB962C8B-B14F-4D97-AF65-F5344CB8AC3E}">
        <p14:creationId xmlns:p14="http://schemas.microsoft.com/office/powerpoint/2010/main" val="863649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A3C9D530-BEFE-4941-872C-684118BBD2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3A135180-7085-40D5-B39B-B82B4F12916C}"/>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Task: NLP is AI-Hard (AI-Complete)</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9" name="TextBox 8">
            <a:extLst>
              <a:ext uri="{FF2B5EF4-FFF2-40B4-BE49-F238E27FC236}">
                <a16:creationId xmlns:a16="http://schemas.microsoft.com/office/drawing/2014/main" id="{245BFDFE-2233-400D-AE7D-17577FF6F1AF}"/>
              </a:ext>
            </a:extLst>
          </p:cNvPr>
          <p:cNvSpPr txBox="1"/>
          <p:nvPr/>
        </p:nvSpPr>
        <p:spPr>
          <a:xfrm>
            <a:off x="0" y="1402741"/>
            <a:ext cx="12191980" cy="4093428"/>
          </a:xfrm>
          <a:prstGeom prst="rect">
            <a:avLst/>
          </a:prstGeom>
          <a:solidFill>
            <a:schemeClr val="tx1">
              <a:alpha val="70000"/>
            </a:schemeClr>
          </a:solidFill>
        </p:spPr>
        <p:txBody>
          <a:bodyPr wrap="square">
            <a:spAutoFit/>
          </a:bodyPr>
          <a:lstStyle/>
          <a:p>
            <a:pPr marL="457200" indent="-457200" algn="l">
              <a:buFontTx/>
              <a:buChar char="-"/>
            </a:pPr>
            <a:r>
              <a:rPr lang="en-US" sz="4000" dirty="0">
                <a:solidFill>
                  <a:schemeClr val="bg1"/>
                </a:solidFill>
                <a:latin typeface="Segoe UI Light" panose="020B0502040204020203" pitchFamily="34" charset="0"/>
                <a:cs typeface="Segoe UI Light" panose="020B0502040204020203" pitchFamily="34" charset="0"/>
              </a:rPr>
              <a:t>Fu</a:t>
            </a:r>
            <a:r>
              <a:rPr lang="en-US" sz="4000" b="0" i="0" u="none" strike="noStrike" baseline="0" dirty="0">
                <a:solidFill>
                  <a:schemeClr val="bg1"/>
                </a:solidFill>
                <a:latin typeface="Segoe UI Light" panose="020B0502040204020203" pitchFamily="34" charset="0"/>
                <a:cs typeface="Segoe UI Light" panose="020B0502040204020203" pitchFamily="34" charset="0"/>
              </a:rPr>
              <a:t>ndamentally Discrete</a:t>
            </a:r>
          </a:p>
          <a:p>
            <a:pPr algn="l"/>
            <a:endParaRPr lang="en-US" sz="4000" b="0" i="0" u="none" strike="noStrike" baseline="0" dirty="0">
              <a:solidFill>
                <a:schemeClr val="bg1"/>
              </a:solidFill>
              <a:latin typeface="Segoe UI Light" panose="020B0502040204020203" pitchFamily="34" charset="0"/>
              <a:cs typeface="Segoe UI Light" panose="020B0502040204020203" pitchFamily="34" charset="0"/>
            </a:endParaRPr>
          </a:p>
          <a:p>
            <a:pPr marL="457200" indent="-457200" algn="l">
              <a:buFontTx/>
              <a:buChar char="-"/>
            </a:pPr>
            <a:r>
              <a:rPr lang="en-US" sz="4000" i="0" u="none" strike="noStrike" baseline="0" dirty="0">
                <a:solidFill>
                  <a:schemeClr val="bg1"/>
                </a:solidFill>
                <a:latin typeface="Segoe UI Light" panose="020B0502040204020203" pitchFamily="34" charset="0"/>
                <a:cs typeface="Segoe UI Light" panose="020B0502040204020203" pitchFamily="34" charset="0"/>
              </a:rPr>
              <a:t>Compositional</a:t>
            </a:r>
            <a:endParaRPr lang="en-US" sz="2800" i="0" u="none" strike="noStrike" baseline="0" dirty="0">
              <a:solidFill>
                <a:schemeClr val="bg1"/>
              </a:solidFill>
              <a:latin typeface="Segoe UI Light" panose="020B0502040204020203" pitchFamily="34" charset="0"/>
              <a:cs typeface="Segoe UI Light" panose="020B0502040204020203" pitchFamily="34" charset="0"/>
            </a:endParaRPr>
          </a:p>
          <a:p>
            <a:pPr algn="l"/>
            <a:r>
              <a:rPr lang="en-US" sz="2000" b="1" dirty="0">
                <a:solidFill>
                  <a:schemeClr val="bg1"/>
                </a:solidFill>
                <a:latin typeface="Segoe UI Light" panose="020B0502040204020203" pitchFamily="34" charset="0"/>
                <a:cs typeface="Segoe UI Light" panose="020B0502040204020203" pitchFamily="34" charset="0"/>
              </a:rPr>
              <a:t>       </a:t>
            </a:r>
            <a:r>
              <a:rPr lang="en-US" sz="2000" b="0" i="0" u="none" strike="noStrike" baseline="0" dirty="0">
                <a:solidFill>
                  <a:schemeClr val="bg1"/>
                </a:solidFill>
                <a:latin typeface="Segoe UI Light" panose="020B0502040204020203" pitchFamily="34" charset="0"/>
                <a:cs typeface="Segoe UI Light" panose="020B0502040204020203" pitchFamily="34" charset="0"/>
              </a:rPr>
              <a:t>meaning created by </a:t>
            </a:r>
            <a:r>
              <a:rPr lang="en-US" sz="2000" dirty="0">
                <a:solidFill>
                  <a:schemeClr val="bg1"/>
                </a:solidFill>
                <a:latin typeface="Segoe UI Light" panose="020B0502040204020203" pitchFamily="34" charset="0"/>
                <a:cs typeface="Segoe UI Light" panose="020B0502040204020203" pitchFamily="34" charset="0"/>
              </a:rPr>
              <a:t>specific </a:t>
            </a:r>
            <a:r>
              <a:rPr lang="en-US" sz="2000" b="0" i="0" u="none" strike="noStrike" baseline="0" dirty="0">
                <a:solidFill>
                  <a:schemeClr val="bg1"/>
                </a:solidFill>
                <a:latin typeface="Segoe UI Light" panose="020B0502040204020203" pitchFamily="34" charset="0"/>
                <a:cs typeface="Segoe UI Light" panose="020B0502040204020203" pitchFamily="34" charset="0"/>
              </a:rPr>
              <a:t>combinatorial arrangements of units (chars, words, sentences)</a:t>
            </a:r>
          </a:p>
          <a:p>
            <a:pPr algn="l"/>
            <a:endParaRPr lang="en-US" sz="2000" b="0" i="0" u="none" strike="noStrike" baseline="0" dirty="0">
              <a:solidFill>
                <a:schemeClr val="bg1"/>
              </a:solidFill>
              <a:latin typeface="Segoe UI Light" panose="020B0502040204020203" pitchFamily="34" charset="0"/>
              <a:cs typeface="Segoe UI Light" panose="020B0502040204020203" pitchFamily="34" charset="0"/>
            </a:endParaRPr>
          </a:p>
          <a:p>
            <a:pPr marL="457200" indent="-457200" algn="l">
              <a:buFontTx/>
              <a:buChar char="-"/>
            </a:pPr>
            <a:r>
              <a:rPr lang="en-US" sz="3600" i="0" u="none" strike="noStrike" baseline="0" dirty="0">
                <a:solidFill>
                  <a:schemeClr val="bg1"/>
                </a:solidFill>
                <a:latin typeface="Segoe UI Light" panose="020B0502040204020203" pitchFamily="34" charset="0"/>
                <a:cs typeface="Segoe UI Light" panose="020B0502040204020203" pitchFamily="34" charset="0"/>
              </a:rPr>
              <a:t>Distribution over words is power law</a:t>
            </a:r>
            <a:endParaRPr lang="en-US" sz="3600" dirty="0">
              <a:solidFill>
                <a:schemeClr val="bg1"/>
              </a:solidFill>
              <a:latin typeface="Segoe UI Light" panose="020B0502040204020203" pitchFamily="34" charset="0"/>
              <a:cs typeface="Segoe UI Light" panose="020B0502040204020203" pitchFamily="34" charset="0"/>
            </a:endParaRPr>
          </a:p>
          <a:p>
            <a:pPr algn="l"/>
            <a:r>
              <a:rPr lang="en-US" sz="2800" b="0" i="0" u="none" strike="noStrike" baseline="0" dirty="0">
                <a:solidFill>
                  <a:schemeClr val="bg1"/>
                </a:solidFill>
                <a:latin typeface="Segoe UI Light" panose="020B0502040204020203" pitchFamily="34" charset="0"/>
                <a:cs typeface="Segoe UI Light" panose="020B0502040204020203" pitchFamily="34" charset="0"/>
              </a:rPr>
              <a:t>     </a:t>
            </a:r>
            <a:r>
              <a:rPr lang="en-US" b="0" i="0" u="none" strike="noStrike" baseline="0" dirty="0">
                <a:solidFill>
                  <a:schemeClr val="bg1"/>
                </a:solidFill>
                <a:latin typeface="Segoe UI Light" panose="020B0502040204020203" pitchFamily="34" charset="0"/>
                <a:cs typeface="Segoe UI Light" panose="020B0502040204020203" pitchFamily="34" charset="0"/>
              </a:rPr>
              <a:t>there will be a few words that are very frequent</a:t>
            </a:r>
          </a:p>
          <a:p>
            <a:pPr algn="l"/>
            <a:r>
              <a:rPr lang="en-US" b="0" i="0" u="none" strike="noStrike" baseline="0" dirty="0">
                <a:solidFill>
                  <a:schemeClr val="bg1"/>
                </a:solidFill>
                <a:latin typeface="Segoe UI Light" panose="020B0502040204020203" pitchFamily="34" charset="0"/>
                <a:cs typeface="Segoe UI Light" panose="020B0502040204020203" pitchFamily="34" charset="0"/>
              </a:rPr>
              <a:t>        long tail of words that are rare</a:t>
            </a:r>
          </a:p>
          <a:p>
            <a:pPr algn="l"/>
            <a:r>
              <a:rPr lang="en-US" b="0" i="0" u="none" strike="noStrike" baseline="0" dirty="0">
                <a:solidFill>
                  <a:schemeClr val="bg1"/>
                </a:solidFill>
                <a:latin typeface="Segoe UI Light" panose="020B0502040204020203" pitchFamily="34" charset="0"/>
                <a:cs typeface="Segoe UI Light" panose="020B0502040204020203" pitchFamily="34" charset="0"/>
              </a:rPr>
              <a:t>        consequently, NLP algorithms must be especially robust to observations that do not occur in the training data</a:t>
            </a:r>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09904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A93328C-C782-4AAF-892E-5E6ED92784D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TextBox 8">
            <a:extLst>
              <a:ext uri="{FF2B5EF4-FFF2-40B4-BE49-F238E27FC236}">
                <a16:creationId xmlns:a16="http://schemas.microsoft.com/office/drawing/2014/main" id="{0BF5F2A6-630E-441F-B904-FDA2A5DF8985}"/>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Approach</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2" name="Rectangle 1">
            <a:extLst>
              <a:ext uri="{FF2B5EF4-FFF2-40B4-BE49-F238E27FC236}">
                <a16:creationId xmlns:a16="http://schemas.microsoft.com/office/drawing/2014/main" id="{CE65AFBA-4740-4911-BD39-A5CC0798B969}"/>
              </a:ext>
            </a:extLst>
          </p:cNvPr>
          <p:cNvSpPr/>
          <p:nvPr/>
        </p:nvSpPr>
        <p:spPr>
          <a:xfrm>
            <a:off x="0" y="3571068"/>
            <a:ext cx="12192000" cy="95249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en-US" sz="6600" dirty="0">
                <a:solidFill>
                  <a:schemeClr val="bg1"/>
                </a:solidFill>
                <a:latin typeface="Segoe UI Light (Headings)"/>
              </a:rPr>
              <a:t>In Data We Trust</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B5AEC4BF-0DC2-4CEA-9E1E-2D6DAD092A1C}"/>
              </a:ext>
            </a:extLst>
          </p:cNvPr>
          <p:cNvSpPr txBox="1"/>
          <p:nvPr/>
        </p:nvSpPr>
        <p:spPr>
          <a:xfrm>
            <a:off x="3200400" y="5188021"/>
            <a:ext cx="6096000" cy="369332"/>
          </a:xfrm>
          <a:prstGeom prst="rect">
            <a:avLst/>
          </a:prstGeom>
          <a:noFill/>
        </p:spPr>
        <p:txBody>
          <a:bodyPr wrap="square">
            <a:spAutoFit/>
          </a:bodyPr>
          <a:lstStyle/>
          <a:p>
            <a:pPr algn="l"/>
            <a:endParaRPr lang="en-US" b="0" i="0" dirty="0">
              <a:solidFill>
                <a:srgbClr val="333333"/>
              </a:solidFill>
              <a:effectLst/>
              <a:latin typeface="Whitney SSm A"/>
            </a:endParaRPr>
          </a:p>
        </p:txBody>
      </p:sp>
      <p:sp>
        <p:nvSpPr>
          <p:cNvPr id="3" name="Rectangle 1">
            <a:extLst>
              <a:ext uri="{FF2B5EF4-FFF2-40B4-BE49-F238E27FC236}">
                <a16:creationId xmlns:a16="http://schemas.microsoft.com/office/drawing/2014/main" id="{E2DA3CD1-D341-4DAC-91D5-94F3FD43EB0D}"/>
              </a:ext>
            </a:extLst>
          </p:cNvPr>
          <p:cNvSpPr>
            <a:spLocks noChangeArrowheads="1"/>
          </p:cNvSpPr>
          <p:nvPr/>
        </p:nvSpPr>
        <p:spPr bwMode="auto">
          <a:xfrm>
            <a:off x="0" y="4694416"/>
            <a:ext cx="12191980" cy="923330"/>
          </a:xfrm>
          <a:prstGeom prst="rect">
            <a:avLst/>
          </a:prstGeom>
          <a:solidFill>
            <a:schemeClr val="tx1">
              <a:alpha val="70000"/>
            </a:schemeClr>
          </a:solidFill>
          <a:ln>
            <a:noFill/>
          </a:ln>
          <a:effectLst/>
        </p:spPr>
        <p:txBody>
          <a:bodyPr vert="horz" wrap="square" lIns="0" tIns="0" rIns="0" bIns="0" numCol="1" anchor="ctr" anchorCtr="0" compatLnSpc="1">
            <a:prstTxWarp prst="textNoShape">
              <a:avLst/>
            </a:prstTxWarp>
            <a:spAutoFit/>
          </a:bodyPr>
          <a:lstStyle/>
          <a:p>
            <a:pPr lvl="3" eaLnBrk="0" fontAlgn="base" hangingPunct="0">
              <a:spcBef>
                <a:spcPct val="0"/>
              </a:spcBef>
              <a:spcAft>
                <a:spcPct val="0"/>
              </a:spcAft>
            </a:pPr>
            <a:r>
              <a:rPr lang="en-US" altLang="en-US" sz="2000" dirty="0">
                <a:solidFill>
                  <a:schemeClr val="bg1"/>
                </a:solidFill>
                <a:latin typeface="Segoe UI Light (Headings)"/>
              </a:rPr>
              <a:t>“</a:t>
            </a:r>
            <a:r>
              <a:rPr lang="en-US" altLang="en-US" sz="2000" i="1" dirty="0">
                <a:solidFill>
                  <a:schemeClr val="bg1"/>
                </a:solidFill>
                <a:latin typeface="Segoe UI Light (Headings)"/>
              </a:rPr>
              <a:t>Data Is The Sword Of The 21st Century, Those Who Wield It, The Samurai</a:t>
            </a:r>
            <a:r>
              <a:rPr lang="en-US" sz="2000" dirty="0">
                <a:solidFill>
                  <a:schemeClr val="bg1"/>
                </a:solidFill>
                <a:latin typeface="Segoe UI Light (Headings)"/>
              </a:rPr>
              <a:t>” –</a:t>
            </a:r>
            <a:r>
              <a:rPr lang="en-US" altLang="en-US" sz="2000" dirty="0">
                <a:solidFill>
                  <a:schemeClr val="bg1"/>
                </a:solidFill>
                <a:latin typeface="Segoe UI Light (Headings)"/>
              </a:rPr>
              <a:t> Jonathan Rosenberg</a:t>
            </a:r>
          </a:p>
          <a:p>
            <a:pPr lvl="3" eaLnBrk="0" fontAlgn="base" hangingPunct="0">
              <a:spcBef>
                <a:spcPct val="0"/>
              </a:spcBef>
              <a:spcAft>
                <a:spcPct val="0"/>
              </a:spcAft>
            </a:pPr>
            <a:r>
              <a:rPr lang="en-US" altLang="en-US" sz="2000" dirty="0">
                <a:solidFill>
                  <a:schemeClr val="bg1"/>
                </a:solidFill>
                <a:latin typeface="Segoe UI Light (Headings)"/>
              </a:rPr>
              <a:t>“</a:t>
            </a:r>
            <a:r>
              <a:rPr lang="en-US" altLang="en-US" sz="2000" i="1" dirty="0">
                <a:solidFill>
                  <a:schemeClr val="bg1"/>
                </a:solidFill>
                <a:latin typeface="Segoe UI Light (Headings)"/>
              </a:rPr>
              <a:t>Torture The Data, And It Will Confess To Anything</a:t>
            </a:r>
            <a:r>
              <a:rPr lang="en-US" sz="2000" dirty="0">
                <a:solidFill>
                  <a:schemeClr val="bg1"/>
                </a:solidFill>
                <a:latin typeface="Segoe UI Light (Headings)"/>
              </a:rPr>
              <a:t>” –</a:t>
            </a:r>
            <a:r>
              <a:rPr lang="en-US" altLang="en-US" sz="2000" dirty="0">
                <a:solidFill>
                  <a:schemeClr val="bg1"/>
                </a:solidFill>
                <a:latin typeface="Segoe UI Light (Headings)"/>
              </a:rPr>
              <a:t> Ronald Coase, Economics</a:t>
            </a:r>
          </a:p>
          <a:p>
            <a:pPr lvl="3"/>
            <a:r>
              <a:rPr lang="en-US" sz="2000" dirty="0">
                <a:solidFill>
                  <a:schemeClr val="bg1"/>
                </a:solidFill>
                <a:latin typeface="Segoe UI Light (Headings)"/>
              </a:rPr>
              <a:t>“</a:t>
            </a:r>
            <a:r>
              <a:rPr lang="en-US" sz="2000" i="1" dirty="0">
                <a:solidFill>
                  <a:schemeClr val="bg1"/>
                </a:solidFill>
                <a:latin typeface="Segoe UI Light (Headings)"/>
              </a:rPr>
              <a:t>In God We Trust. All Others Must Bring Data</a:t>
            </a:r>
            <a:r>
              <a:rPr lang="en-US" sz="2000" dirty="0">
                <a:solidFill>
                  <a:schemeClr val="bg1"/>
                </a:solidFill>
                <a:latin typeface="Segoe UI Light (Headings)"/>
              </a:rPr>
              <a:t>.” – W. Edwards Deming, Statistician</a:t>
            </a:r>
            <a:endParaRPr lang="en-US" altLang="en-US" sz="2000" dirty="0">
              <a:solidFill>
                <a:schemeClr val="bg1"/>
              </a:solidFill>
              <a:latin typeface="Segoe UI Light (Headings)"/>
            </a:endParaRPr>
          </a:p>
        </p:txBody>
      </p:sp>
    </p:spTree>
    <p:extLst>
      <p:ext uri="{BB962C8B-B14F-4D97-AF65-F5344CB8AC3E}">
        <p14:creationId xmlns:p14="http://schemas.microsoft.com/office/powerpoint/2010/main" val="3361336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2E7BA69A-F113-4F1B-B92C-90BD4AC6DEE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5982928" y="1995055"/>
            <a:ext cx="3077944" cy="307794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latin typeface="Segoe UI Light" panose="020B0502040204020203" pitchFamily="34" charset="0"/>
                <a:cs typeface="Segoe UI Light" panose="020B0502040204020203" pitchFamily="34" charset="0"/>
              </a:rPr>
              <a:t>Structural </a:t>
            </a:r>
          </a:p>
          <a:p>
            <a:pPr algn="ctr"/>
            <a:r>
              <a:rPr lang="en-US" sz="3600" dirty="0">
                <a:solidFill>
                  <a:schemeClr val="bg1"/>
                </a:solidFill>
                <a:latin typeface="Segoe UI Light" panose="020B0502040204020203" pitchFamily="34" charset="0"/>
                <a:cs typeface="Segoe UI Light" panose="020B0502040204020203" pitchFamily="34" charset="0"/>
              </a:rPr>
              <a:t>Search</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3373655" y="1995055"/>
            <a:ext cx="3077944" cy="307794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rgbClr val="0000FF"/>
                </a:solidFill>
                <a:latin typeface="Segoe UI Light" panose="020B0502040204020203" pitchFamily="34" charset="0"/>
                <a:cs typeface="Segoe UI Light" panose="020B0502040204020203" pitchFamily="34" charset="0"/>
              </a:rPr>
              <a:t>Statistical </a:t>
            </a:r>
          </a:p>
          <a:p>
            <a:pPr algn="ctr"/>
            <a:r>
              <a:rPr lang="en-US" sz="3600" dirty="0">
                <a:solidFill>
                  <a:srgbClr val="0000FF"/>
                </a:solidFill>
                <a:latin typeface="Segoe UI Light" panose="020B0502040204020203" pitchFamily="34" charset="0"/>
                <a:cs typeface="Segoe UI Light" panose="020B0502040204020203" pitchFamily="34" charset="0"/>
              </a:rPr>
              <a:t>Learning</a:t>
            </a:r>
          </a:p>
        </p:txBody>
      </p:sp>
      <p:sp>
        <p:nvSpPr>
          <p:cNvPr id="9" name="TextBox 8">
            <a:extLst>
              <a:ext uri="{FF2B5EF4-FFF2-40B4-BE49-F238E27FC236}">
                <a16:creationId xmlns:a16="http://schemas.microsoft.com/office/drawing/2014/main" id="{A31F42FA-1779-4A82-BCE4-6A0E65E5F6FC}"/>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Approach</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354369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FED454CE-6A47-4C69-8198-27A96EBE31E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0364FA5F-CEBD-4D95-B2E3-C7F98E8F4BE7}"/>
              </a:ext>
            </a:extLst>
          </p:cNvPr>
          <p:cNvSpPr txBox="1"/>
          <p:nvPr/>
        </p:nvSpPr>
        <p:spPr>
          <a:xfrm>
            <a:off x="0" y="2274838"/>
            <a:ext cx="12191980" cy="2308324"/>
          </a:xfrm>
          <a:prstGeom prst="rect">
            <a:avLst/>
          </a:prstGeom>
          <a:solidFill>
            <a:schemeClr val="tx1">
              <a:alpha val="70000"/>
            </a:schemeClr>
          </a:solidFill>
        </p:spPr>
        <p:txBody>
          <a:bodyPr wrap="square">
            <a:spAutoFit/>
          </a:bodyPr>
          <a:lstStyle/>
          <a:p>
            <a:pPr lvl="6">
              <a:defRPr/>
            </a:pPr>
            <a:r>
              <a:rPr kumimoji="0" lang="en-US" sz="36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does it feel, </a:t>
            </a:r>
          </a:p>
          <a:p>
            <a:pPr lvl="6">
              <a:defRPr/>
            </a:pPr>
            <a:r>
              <a:rPr kumimoji="0" lang="en-US" sz="36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does it feel to be without a home, </a:t>
            </a:r>
          </a:p>
          <a:p>
            <a:pPr lvl="6">
              <a:defRPr/>
            </a:pPr>
            <a:r>
              <a:rPr kumimoji="0" lang="en-US" sz="36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like a complete unknown, </a:t>
            </a:r>
          </a:p>
          <a:p>
            <a:pPr lvl="6">
              <a:defRPr/>
            </a:pPr>
            <a:r>
              <a:rPr kumimoji="0" lang="en-US" sz="36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like a </a:t>
            </a:r>
            <a:r>
              <a:rPr kumimoji="0" lang="en-US" sz="3600" b="0" i="1" u="none" strike="noStrike" kern="1200" cap="none" spc="0" normalizeH="0" baseline="0" noProof="0" dirty="0">
                <a:ln>
                  <a:noFill/>
                </a:ln>
                <a:solidFill>
                  <a:prstClr val="white"/>
                </a:solidFill>
                <a:effectLst/>
                <a:uLnTx/>
                <a:uFillTx/>
                <a:latin typeface="Abadi" panose="020B0604020104020204" pitchFamily="34" charset="0"/>
                <a:cs typeface="Segoe UI Light" panose="020B0502040204020203" pitchFamily="34" charset="0"/>
              </a:rPr>
              <a:t>░</a:t>
            </a:r>
            <a:endParaRPr lang="en-US" sz="3600" i="1"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666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FED454CE-6A47-4C69-8198-27A96EBE31E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0364FA5F-CEBD-4D95-B2E3-C7F98E8F4BE7}"/>
              </a:ext>
            </a:extLst>
          </p:cNvPr>
          <p:cNvSpPr txBox="1"/>
          <p:nvPr/>
        </p:nvSpPr>
        <p:spPr>
          <a:xfrm>
            <a:off x="0" y="2274838"/>
            <a:ext cx="12191980" cy="2308324"/>
          </a:xfrm>
          <a:prstGeom prst="rect">
            <a:avLst/>
          </a:prstGeom>
          <a:solidFill>
            <a:schemeClr val="tx1">
              <a:alpha val="70000"/>
            </a:schemeClr>
          </a:solidFill>
        </p:spPr>
        <p:txBody>
          <a:bodyPr wrap="square">
            <a:spAutoFit/>
          </a:bodyPr>
          <a:lstStyle/>
          <a:p>
            <a:pPr lvl="6">
              <a:defRPr/>
            </a:pPr>
            <a:r>
              <a:rPr kumimoji="0" lang="en-US" sz="36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does it feel, </a:t>
            </a:r>
          </a:p>
          <a:p>
            <a:pPr lvl="6">
              <a:defRPr/>
            </a:pPr>
            <a:r>
              <a:rPr kumimoji="0" lang="en-US" sz="36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how does it feel to be without a home, </a:t>
            </a:r>
          </a:p>
          <a:p>
            <a:pPr lvl="6">
              <a:defRPr/>
            </a:pPr>
            <a:r>
              <a:rPr kumimoji="0" lang="en-US" sz="36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like a complete unknown, </a:t>
            </a:r>
          </a:p>
          <a:p>
            <a:pPr lvl="6">
              <a:defRPr/>
            </a:pPr>
            <a:r>
              <a:rPr kumimoji="0" lang="en-US" sz="3600" b="0" i="1"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like a rolling stone </a:t>
            </a:r>
            <a:r>
              <a:rPr kumimoji="0" lang="en-US" sz="3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Bob Dylan </a:t>
            </a:r>
            <a:endParaRPr lang="en-US" sz="3600" i="1" dirty="0">
              <a:solidFill>
                <a:prstClr val="white"/>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F98A5A0-EC53-4C15-A0C2-CF8988C77CA5}"/>
              </a:ext>
            </a:extLst>
          </p:cNvPr>
          <p:cNvPicPr>
            <a:picLocks noChangeAspect="1"/>
          </p:cNvPicPr>
          <p:nvPr/>
        </p:nvPicPr>
        <p:blipFill>
          <a:blip r:embed="rId5"/>
          <a:stretch>
            <a:fillRect/>
          </a:stretch>
        </p:blipFill>
        <p:spPr>
          <a:xfrm>
            <a:off x="323830" y="2274838"/>
            <a:ext cx="2308324" cy="2308324"/>
          </a:xfrm>
          <a:prstGeom prst="rect">
            <a:avLst/>
          </a:prstGeom>
        </p:spPr>
      </p:pic>
    </p:spTree>
    <p:extLst>
      <p:ext uri="{BB962C8B-B14F-4D97-AF65-F5344CB8AC3E}">
        <p14:creationId xmlns:p14="http://schemas.microsoft.com/office/powerpoint/2010/main" val="3988717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FED454CE-6A47-4C69-8198-27A96EBE31E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0364FA5F-CEBD-4D95-B2E3-C7F98E8F4BE7}"/>
              </a:ext>
            </a:extLst>
          </p:cNvPr>
          <p:cNvSpPr txBox="1"/>
          <p:nvPr/>
        </p:nvSpPr>
        <p:spPr>
          <a:xfrm>
            <a:off x="0" y="1554569"/>
            <a:ext cx="12191980" cy="1077218"/>
          </a:xfrm>
          <a:prstGeom prst="rect">
            <a:avLst/>
          </a:prstGeom>
          <a:solidFill>
            <a:schemeClr val="tx1">
              <a:alpha val="70000"/>
            </a:schemeClr>
          </a:solidFill>
        </p:spPr>
        <p:txBody>
          <a:bodyPr wrap="square">
            <a:spAutoFit/>
          </a:bodyPr>
          <a:lstStyle/>
          <a:p>
            <a:r>
              <a:rPr lang="en-US" dirty="0">
                <a:solidFill>
                  <a:schemeClr val="bg1"/>
                </a:solidFill>
                <a:latin typeface="Segoe UI Light" panose="020B0502040204020203" pitchFamily="34" charset="0"/>
                <a:cs typeface="Segoe UI Light" panose="020B0502040204020203" pitchFamily="34" charset="0"/>
              </a:rPr>
              <a:t>Examples</a:t>
            </a:r>
          </a:p>
          <a:p>
            <a:pPr marL="342900" indent="-342900" algn="l">
              <a:buFontTx/>
              <a:buChar char="-"/>
            </a:pPr>
            <a:r>
              <a:rPr lang="en-US" sz="3200" dirty="0">
                <a:solidFill>
                  <a:schemeClr val="bg1"/>
                </a:solidFill>
                <a:latin typeface="Segoe UI Light" panose="020B0502040204020203" pitchFamily="34" charset="0"/>
                <a:cs typeface="Segoe UI Light" panose="020B0502040204020203" pitchFamily="34" charset="0"/>
              </a:rPr>
              <a:t>Segmentation</a:t>
            </a:r>
          </a:p>
          <a:p>
            <a:pPr algn="l"/>
            <a:r>
              <a:rPr lang="en-US" sz="1400" dirty="0">
                <a:solidFill>
                  <a:schemeClr val="bg1"/>
                </a:solidFill>
                <a:latin typeface="Segoe UI Light" panose="020B0502040204020203" pitchFamily="34" charset="0"/>
                <a:cs typeface="Segoe UI Light" panose="020B0502040204020203" pitchFamily="34" charset="0"/>
              </a:rPr>
              <a:t>       dividing written text into meaningful units, such as words (tokenizer), sentences, or topics</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11" name="Oval 10">
            <a:extLst>
              <a:ext uri="{FF2B5EF4-FFF2-40B4-BE49-F238E27FC236}">
                <a16:creationId xmlns:a16="http://schemas.microsoft.com/office/drawing/2014/main" id="{DD7E07C5-DAD2-4B19-91E1-8B87BE545A92}"/>
              </a:ext>
            </a:extLst>
          </p:cNvPr>
          <p:cNvSpPr>
            <a:spLocks noChangeAspect="1"/>
          </p:cNvSpPr>
          <p:nvPr/>
        </p:nvSpPr>
        <p:spPr>
          <a:xfrm>
            <a:off x="10250632" y="5065485"/>
            <a:ext cx="1756639" cy="175663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latin typeface="Segoe UI Light" panose="020B0502040204020203" pitchFamily="34" charset="0"/>
                <a:cs typeface="Segoe UI Light" panose="020B0502040204020203" pitchFamily="34" charset="0"/>
              </a:rPr>
              <a:t>Structural </a:t>
            </a:r>
          </a:p>
          <a:p>
            <a:pPr algn="ctr"/>
            <a:r>
              <a:rPr lang="en-US" sz="2400" dirty="0">
                <a:solidFill>
                  <a:schemeClr val="bg1"/>
                </a:solidFill>
                <a:latin typeface="Segoe UI Light" panose="020B0502040204020203" pitchFamily="34" charset="0"/>
                <a:cs typeface="Segoe UI Light" panose="020B0502040204020203" pitchFamily="34" charset="0"/>
              </a:rPr>
              <a:t>Search</a:t>
            </a:r>
          </a:p>
        </p:txBody>
      </p:sp>
      <p:sp>
        <p:nvSpPr>
          <p:cNvPr id="13" name="TextBox 12">
            <a:extLst>
              <a:ext uri="{FF2B5EF4-FFF2-40B4-BE49-F238E27FC236}">
                <a16:creationId xmlns:a16="http://schemas.microsoft.com/office/drawing/2014/main" id="{5187C577-7DDB-4DB4-BB9C-B78BA4F44531}"/>
              </a:ext>
            </a:extLst>
          </p:cNvPr>
          <p:cNvSpPr txBox="1"/>
          <p:nvPr/>
        </p:nvSpPr>
        <p:spPr>
          <a:xfrm>
            <a:off x="421173" y="2701221"/>
            <a:ext cx="11770827" cy="1077218"/>
          </a:xfrm>
          <a:prstGeom prst="rect">
            <a:avLst/>
          </a:prstGeom>
          <a:solidFill>
            <a:schemeClr val="tx1">
              <a:alpha val="70000"/>
            </a:schemeClr>
          </a:solidFill>
        </p:spPr>
        <p:txBody>
          <a:bodyPr wrap="square">
            <a:spAutoFit/>
          </a:bodyPr>
          <a:lstStyle/>
          <a:p>
            <a:pPr marL="342900" indent="-342900" algn="just">
              <a:buFont typeface="+mj-lt"/>
              <a:buAutoNum type="arabicPeriod"/>
            </a:pPr>
            <a:r>
              <a:rPr lang="en-US" sz="3200" dirty="0">
                <a:solidFill>
                  <a:schemeClr val="bg1"/>
                </a:solidFill>
                <a:latin typeface="Segoe UI Light" panose="020B0502040204020203" pitchFamily="34" charset="0"/>
                <a:cs typeface="Segoe UI Light" panose="020B0502040204020203" pitchFamily="34" charset="0"/>
              </a:rPr>
              <a:t>The spaces mark word boundaries.  </a:t>
            </a:r>
          </a:p>
          <a:p>
            <a:pPr marL="342900" indent="-342900" algn="just">
              <a:buFont typeface="+mj-lt"/>
              <a:buAutoNum type="arabicPeriod"/>
            </a:pPr>
            <a:r>
              <a:rPr lang="en-US" sz="3200" dirty="0">
                <a:solidFill>
                  <a:schemeClr val="bg1"/>
                </a:solidFill>
                <a:latin typeface="Segoe UI Light" panose="020B0502040204020203" pitchFamily="34" charset="0"/>
                <a:cs typeface="Segoe UI Light" panose="020B0502040204020203" pitchFamily="34" charset="0"/>
              </a:rPr>
              <a:t>The periods mark sentence boundaries.  </a:t>
            </a:r>
          </a:p>
        </p:txBody>
      </p:sp>
    </p:spTree>
    <p:extLst>
      <p:ext uri="{BB962C8B-B14F-4D97-AF65-F5344CB8AC3E}">
        <p14:creationId xmlns:p14="http://schemas.microsoft.com/office/powerpoint/2010/main" val="201616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TScI-H-v1427a-1280x720">
            <a:hlinkClick r:id="" action="ppaction://media"/>
            <a:extLst>
              <a:ext uri="{FF2B5EF4-FFF2-40B4-BE49-F238E27FC236}">
                <a16:creationId xmlns:a16="http://schemas.microsoft.com/office/drawing/2014/main" id="{19563F8A-3696-4EE2-95C5-81EA5C10CD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7518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object, night, snow&#10;&#10;Description automatically generated">
            <a:extLst>
              <a:ext uri="{FF2B5EF4-FFF2-40B4-BE49-F238E27FC236}">
                <a16:creationId xmlns:a16="http://schemas.microsoft.com/office/drawing/2014/main" id="{FED454CE-6A47-4C69-8198-27A96EBE31E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0" name="TextBox 9">
            <a:extLst>
              <a:ext uri="{FF2B5EF4-FFF2-40B4-BE49-F238E27FC236}">
                <a16:creationId xmlns:a16="http://schemas.microsoft.com/office/drawing/2014/main" id="{5C5151B9-AFF3-43A6-BB55-B4775C63A3FF}"/>
              </a:ext>
            </a:extLst>
          </p:cNvPr>
          <p:cNvSpPr txBox="1"/>
          <p:nvPr/>
        </p:nvSpPr>
        <p:spPr>
          <a:xfrm>
            <a:off x="261516" y="282920"/>
            <a:ext cx="11727284" cy="5632311"/>
          </a:xfrm>
          <a:prstGeom prst="rect">
            <a:avLst/>
          </a:prstGeom>
          <a:solidFill>
            <a:schemeClr val="tx1">
              <a:alpha val="70000"/>
            </a:schemeClr>
          </a:solidFill>
        </p:spPr>
        <p:txBody>
          <a:bodyPr wrap="square">
            <a:spAutoFit/>
          </a:bodyPr>
          <a:lstStyle/>
          <a:p>
            <a:pPr algn="just"/>
            <a:endParaRPr lang="en-US" sz="2400" i="1" dirty="0">
              <a:solidFill>
                <a:schemeClr val="bg1"/>
              </a:solidFill>
              <a:latin typeface="Segoe UI Light" panose="020B0502040204020203" pitchFamily="34" charset="0"/>
              <a:cs typeface="Segoe UI Light" panose="020B0502040204020203" pitchFamily="34" charset="0"/>
            </a:endParaRPr>
          </a:p>
          <a:p>
            <a:pPr algn="just"/>
            <a:r>
              <a:rPr lang="en-US" sz="2400" dirty="0">
                <a:solidFill>
                  <a:schemeClr val="bg1"/>
                </a:solidFill>
                <a:latin typeface="Segoe UI Light" panose="020B0502040204020203" pitchFamily="34" charset="0"/>
                <a:cs typeface="Segoe UI Light" panose="020B0502040204020203" pitchFamily="34" charset="0"/>
              </a:rPr>
              <a:t>Adatabaseindexisadatastructurethatimprovesthespeedofdataretrievaloperationsonadatabasetableatthecostofadditionalwritesandstoragespacetomaintaintheindexdatastructure.Indexesareusedtoquicklylocatedatawithouthavingtosearcheveryrowinadatabasetableeverytimeadatabasetableisaccessed.IndexescanbecreatedusingoneormorecolumnsofadatabasetableasexplainedinSect214,providingthebasisforbothrapidrandomlookupsandefficientaccessoforderedrecords.Anindexisacopyofselectedcolumnsofdatafromatable,calledadatabasekeyorsimplykey,thatcanbesearchedveryefficientlythatalsoincludesalowleveldiskblockaddressordirectlinktothecompleterowofdataitwascopiedfrom.Somedatabasesextendthepowerofindexingbylettingdeveloperscreateindexesonfunctionsorexpressions.Forexample,anindexcouldbecreatedonupper(</a:t>
            </a:r>
            <a:r>
              <a:rPr lang="en-US" sz="2400" dirty="0" err="1">
                <a:solidFill>
                  <a:schemeClr val="bg1"/>
                </a:solidFill>
                <a:latin typeface="Segoe UI Light" panose="020B0502040204020203" pitchFamily="34" charset="0"/>
                <a:cs typeface="Segoe UI Light" panose="020B0502040204020203" pitchFamily="34" charset="0"/>
              </a:rPr>
              <a:t>last_name</a:t>
            </a:r>
            <a:r>
              <a:rPr lang="en-US" sz="2400" dirty="0">
                <a:solidFill>
                  <a:schemeClr val="bg1"/>
                </a:solidFill>
                <a:latin typeface="Segoe UI Light" panose="020B0502040204020203" pitchFamily="34" charset="0"/>
                <a:cs typeface="Segoe UI Light" panose="020B0502040204020203" pitchFamily="34" charset="0"/>
              </a:rPr>
              <a:t>),whichwouldonlystoretheuppercaseversionsofthelast_namefieldintheindex.Anotheroptionsometimessupportedistheuseofpartialindices,whereindexentriesarecreatedonlyforthoserecordsthatsatisfysomeconditionalexpression.Afurtheraspectofflexibilityistopermitindexingonuserdefinedfunctions,aswellasexpressionsformedfromanassortmentofbuilt-infunctions.</a:t>
            </a:r>
          </a:p>
        </p:txBody>
      </p:sp>
      <p:sp>
        <p:nvSpPr>
          <p:cNvPr id="12" name="Oval 11">
            <a:extLst>
              <a:ext uri="{FF2B5EF4-FFF2-40B4-BE49-F238E27FC236}">
                <a16:creationId xmlns:a16="http://schemas.microsoft.com/office/drawing/2014/main" id="{6D40D04A-FC17-4286-A95E-F7300B089ABF}"/>
              </a:ext>
            </a:extLst>
          </p:cNvPr>
          <p:cNvSpPr>
            <a:spLocks noChangeAspect="1"/>
          </p:cNvSpPr>
          <p:nvPr/>
        </p:nvSpPr>
        <p:spPr>
          <a:xfrm>
            <a:off x="10435361" y="5118455"/>
            <a:ext cx="1756639" cy="17566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rgbClr val="0000FF"/>
                </a:solidFill>
                <a:latin typeface="Segoe UI Light" panose="020B0502040204020203" pitchFamily="34" charset="0"/>
                <a:cs typeface="Segoe UI Light" panose="020B0502040204020203" pitchFamily="34" charset="0"/>
              </a:rPr>
              <a:t>Statistical </a:t>
            </a:r>
          </a:p>
          <a:p>
            <a:pPr algn="ctr"/>
            <a:r>
              <a:rPr lang="en-US" sz="2400" dirty="0">
                <a:solidFill>
                  <a:srgbClr val="0000FF"/>
                </a:solidFill>
                <a:latin typeface="Segoe UI Light" panose="020B0502040204020203" pitchFamily="34" charset="0"/>
                <a:cs typeface="Segoe UI Light" panose="020B0502040204020203" pitchFamily="34" charset="0"/>
              </a:rPr>
              <a:t>Learning</a:t>
            </a:r>
          </a:p>
        </p:txBody>
      </p:sp>
    </p:spTree>
    <p:extLst>
      <p:ext uri="{BB962C8B-B14F-4D97-AF65-F5344CB8AC3E}">
        <p14:creationId xmlns:p14="http://schemas.microsoft.com/office/powerpoint/2010/main" val="3150362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2E7BA69A-F113-4F1B-B92C-90BD4AC6DEE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6" name="Oval 5">
            <a:extLst>
              <a:ext uri="{FF2B5EF4-FFF2-40B4-BE49-F238E27FC236}">
                <a16:creationId xmlns:a16="http://schemas.microsoft.com/office/drawing/2014/main" id="{47159870-CF53-47E6-9864-01B8A09AFED3}"/>
              </a:ext>
            </a:extLst>
          </p:cNvPr>
          <p:cNvSpPr>
            <a:spLocks noChangeAspect="1"/>
          </p:cNvSpPr>
          <p:nvPr/>
        </p:nvSpPr>
        <p:spPr>
          <a:xfrm>
            <a:off x="7564986" y="1995055"/>
            <a:ext cx="3077944" cy="307794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chemeClr val="bg1"/>
                </a:solidFill>
                <a:latin typeface="Segoe UI Light" panose="020B0502040204020203" pitchFamily="34" charset="0"/>
                <a:cs typeface="Segoe UI Light" panose="020B0502040204020203" pitchFamily="34" charset="0"/>
              </a:rPr>
              <a:t>Structural </a:t>
            </a:r>
          </a:p>
          <a:p>
            <a:pPr algn="ctr"/>
            <a:r>
              <a:rPr lang="en-US" sz="3600" dirty="0">
                <a:solidFill>
                  <a:schemeClr val="bg1"/>
                </a:solidFill>
                <a:latin typeface="Segoe UI Light" panose="020B0502040204020203" pitchFamily="34" charset="0"/>
                <a:cs typeface="Segoe UI Light" panose="020B0502040204020203" pitchFamily="34" charset="0"/>
              </a:rPr>
              <a:t>Search</a:t>
            </a:r>
          </a:p>
        </p:txBody>
      </p:sp>
      <p:sp>
        <p:nvSpPr>
          <p:cNvPr id="7" name="Oval 6">
            <a:extLst>
              <a:ext uri="{FF2B5EF4-FFF2-40B4-BE49-F238E27FC236}">
                <a16:creationId xmlns:a16="http://schemas.microsoft.com/office/drawing/2014/main" id="{82D389FE-6B75-4237-95B9-46D24E00C640}"/>
              </a:ext>
            </a:extLst>
          </p:cNvPr>
          <p:cNvSpPr>
            <a:spLocks noChangeAspect="1"/>
          </p:cNvSpPr>
          <p:nvPr/>
        </p:nvSpPr>
        <p:spPr>
          <a:xfrm>
            <a:off x="1791598" y="1995055"/>
            <a:ext cx="3077944" cy="307794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rgbClr val="0000FF"/>
                </a:solidFill>
                <a:latin typeface="Segoe UI Light" panose="020B0502040204020203" pitchFamily="34" charset="0"/>
                <a:cs typeface="Segoe UI Light" panose="020B0502040204020203" pitchFamily="34" charset="0"/>
              </a:rPr>
              <a:t>Statistical </a:t>
            </a:r>
          </a:p>
          <a:p>
            <a:pPr algn="ctr"/>
            <a:r>
              <a:rPr lang="en-US" sz="3600" dirty="0">
                <a:solidFill>
                  <a:srgbClr val="0000FF"/>
                </a:solidFill>
                <a:latin typeface="Segoe UI Light" panose="020B0502040204020203" pitchFamily="34" charset="0"/>
                <a:cs typeface="Segoe UI Light" panose="020B0502040204020203" pitchFamily="34" charset="0"/>
              </a:rPr>
              <a:t>Learning</a:t>
            </a:r>
          </a:p>
        </p:txBody>
      </p:sp>
      <p:sp>
        <p:nvSpPr>
          <p:cNvPr id="9" name="TextBox 8">
            <a:extLst>
              <a:ext uri="{FF2B5EF4-FFF2-40B4-BE49-F238E27FC236}">
                <a16:creationId xmlns:a16="http://schemas.microsoft.com/office/drawing/2014/main" id="{A31F42FA-1779-4A82-BCE4-6A0E65E5F6FC}"/>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Approach</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2" name="Arrow: Left-Right 1">
            <a:extLst>
              <a:ext uri="{FF2B5EF4-FFF2-40B4-BE49-F238E27FC236}">
                <a16:creationId xmlns:a16="http://schemas.microsoft.com/office/drawing/2014/main" id="{DD0612BF-F368-4853-9296-992C1F560D7D}"/>
              </a:ext>
            </a:extLst>
          </p:cNvPr>
          <p:cNvSpPr/>
          <p:nvPr/>
        </p:nvSpPr>
        <p:spPr>
          <a:xfrm>
            <a:off x="5487914" y="2979456"/>
            <a:ext cx="1216152" cy="899087"/>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10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object, night, snow&#10;&#10;Description automatically generated">
            <a:extLst>
              <a:ext uri="{FF2B5EF4-FFF2-40B4-BE49-F238E27FC236}">
                <a16:creationId xmlns:a16="http://schemas.microsoft.com/office/drawing/2014/main" id="{C0DAD592-BF89-401A-994E-44C6D74251F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pic>
        <p:nvPicPr>
          <p:cNvPr id="6" name="Picture 5">
            <a:extLst>
              <a:ext uri="{FF2B5EF4-FFF2-40B4-BE49-F238E27FC236}">
                <a16:creationId xmlns:a16="http://schemas.microsoft.com/office/drawing/2014/main" id="{391BDBA1-2ADC-4DF4-9C51-4685EBE9FF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1713398"/>
            <a:ext cx="2696845" cy="3434078"/>
          </a:xfrm>
          <a:prstGeom prst="rect">
            <a:avLst/>
          </a:prstGeom>
          <a:noFill/>
          <a:ln>
            <a:noFill/>
          </a:ln>
        </p:spPr>
      </p:pic>
      <p:sp>
        <p:nvSpPr>
          <p:cNvPr id="8" name="TextBox 7">
            <a:extLst>
              <a:ext uri="{FF2B5EF4-FFF2-40B4-BE49-F238E27FC236}">
                <a16:creationId xmlns:a16="http://schemas.microsoft.com/office/drawing/2014/main" id="{D198D253-1430-41F8-BDA1-A08F5FE0705B}"/>
              </a:ext>
            </a:extLst>
          </p:cNvPr>
          <p:cNvSpPr txBox="1"/>
          <p:nvPr/>
        </p:nvSpPr>
        <p:spPr>
          <a:xfrm>
            <a:off x="2859315" y="1659285"/>
            <a:ext cx="8824686" cy="3539430"/>
          </a:xfrm>
          <a:prstGeom prst="rect">
            <a:avLst/>
          </a:prstGeom>
          <a:solidFill>
            <a:schemeClr val="tx1">
              <a:alpha val="70000"/>
            </a:schemeClr>
          </a:solidFill>
        </p:spPr>
        <p:txBody>
          <a:bodyPr wrap="square">
            <a:spAutoFit/>
          </a:bodyPr>
          <a:lstStyle/>
          <a:p>
            <a:pPr algn="just"/>
            <a:r>
              <a:rPr lang="en-US" sz="3200" dirty="0">
                <a:solidFill>
                  <a:schemeClr val="bg1"/>
                </a:solidFill>
                <a:latin typeface="Segoe UI Light" panose="020B0502040204020203" pitchFamily="34" charset="0"/>
                <a:cs typeface="Segoe UI Light" panose="020B0502040204020203" pitchFamily="34" charset="0"/>
              </a:rPr>
              <a:t>No machine learning specialist likes to be told that their engineering methodology is </a:t>
            </a:r>
            <a:r>
              <a:rPr lang="en-US" sz="3200" dirty="0">
                <a:solidFill>
                  <a:srgbClr val="FF0000"/>
                </a:solidFill>
                <a:latin typeface="Segoe UI Light" panose="020B0502040204020203" pitchFamily="34" charset="0"/>
                <a:cs typeface="Segoe UI Light" panose="020B0502040204020203" pitchFamily="34" charset="0"/>
              </a:rPr>
              <a:t>unscientific</a:t>
            </a:r>
            <a:r>
              <a:rPr lang="en-US" sz="3200" dirty="0">
                <a:solidFill>
                  <a:schemeClr val="bg1"/>
                </a:solidFill>
                <a:latin typeface="Segoe UI Light" panose="020B0502040204020203" pitchFamily="34" charset="0"/>
                <a:cs typeface="Segoe UI Light" panose="020B0502040204020203" pitchFamily="34" charset="0"/>
              </a:rPr>
              <a:t> alchemy</a:t>
            </a:r>
          </a:p>
          <a:p>
            <a:pPr algn="just"/>
            <a:endParaRPr lang="en-US" sz="3200" dirty="0">
              <a:solidFill>
                <a:schemeClr val="bg1"/>
              </a:solidFill>
              <a:latin typeface="Segoe UI Light" panose="020B0502040204020203" pitchFamily="34" charset="0"/>
              <a:cs typeface="Segoe UI Light" panose="020B0502040204020203" pitchFamily="34" charset="0"/>
            </a:endParaRPr>
          </a:p>
          <a:p>
            <a:pPr algn="just"/>
            <a:r>
              <a:rPr lang="en-US" sz="3200" dirty="0">
                <a:solidFill>
                  <a:schemeClr val="bg1"/>
                </a:solidFill>
                <a:latin typeface="Segoe UI Light" panose="020B0502040204020203" pitchFamily="34" charset="0"/>
                <a:cs typeface="Segoe UI Light" panose="020B0502040204020203" pitchFamily="34" charset="0"/>
              </a:rPr>
              <a:t>Nor does a linguist want to hear that the search for general linguistic principles and structures has been made </a:t>
            </a:r>
            <a:r>
              <a:rPr lang="en-US" sz="3200" dirty="0">
                <a:solidFill>
                  <a:srgbClr val="FF0000"/>
                </a:solidFill>
                <a:latin typeface="Segoe UI Light" panose="020B0502040204020203" pitchFamily="34" charset="0"/>
                <a:cs typeface="Segoe UI Light" panose="020B0502040204020203" pitchFamily="34" charset="0"/>
              </a:rPr>
              <a:t>irrelevant</a:t>
            </a:r>
            <a:r>
              <a:rPr lang="en-US" sz="3200" dirty="0">
                <a:solidFill>
                  <a:schemeClr val="bg1"/>
                </a:solidFill>
                <a:latin typeface="Segoe UI Light" panose="020B0502040204020203" pitchFamily="34" charset="0"/>
                <a:cs typeface="Segoe UI Light" panose="020B0502040204020203" pitchFamily="34" charset="0"/>
              </a:rPr>
              <a:t> by big data</a:t>
            </a:r>
          </a:p>
        </p:txBody>
      </p:sp>
    </p:spTree>
    <p:extLst>
      <p:ext uri="{BB962C8B-B14F-4D97-AF65-F5344CB8AC3E}">
        <p14:creationId xmlns:p14="http://schemas.microsoft.com/office/powerpoint/2010/main" val="3917533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03840D-5BE1-4719-8C7C-D7C69F0042AE}"/>
              </a:ext>
            </a:extLst>
          </p:cNvPr>
          <p:cNvPicPr>
            <a:picLocks noChangeAspect="1"/>
          </p:cNvPicPr>
          <p:nvPr/>
        </p:nvPicPr>
        <p:blipFill rotWithShape="1">
          <a:blip r:embed="rId3"/>
          <a:srcRect r="7619" b="31501"/>
          <a:stretch/>
        </p:blipFill>
        <p:spPr>
          <a:xfrm>
            <a:off x="0" y="0"/>
            <a:ext cx="12293600" cy="6858000"/>
          </a:xfrm>
          <a:prstGeom prst="rect">
            <a:avLst/>
          </a:prstGeom>
        </p:spPr>
      </p:pic>
      <p:sp>
        <p:nvSpPr>
          <p:cNvPr id="10" name="TextBox 9">
            <a:extLst>
              <a:ext uri="{FF2B5EF4-FFF2-40B4-BE49-F238E27FC236}">
                <a16:creationId xmlns:a16="http://schemas.microsoft.com/office/drawing/2014/main" id="{5C847391-C43D-4533-AAC9-7CE24505A121}"/>
              </a:ext>
            </a:extLst>
          </p:cNvPr>
          <p:cNvSpPr txBox="1"/>
          <p:nvPr/>
        </p:nvSpPr>
        <p:spPr>
          <a:xfrm>
            <a:off x="1" y="6027003"/>
            <a:ext cx="12293599" cy="830997"/>
          </a:xfrm>
          <a:prstGeom prst="rect">
            <a:avLst/>
          </a:prstGeom>
          <a:solidFill>
            <a:schemeClr val="tx1">
              <a:alpha val="70000"/>
            </a:schemeClr>
          </a:solidFill>
        </p:spPr>
        <p:txBody>
          <a:bodyPr wrap="square">
            <a:spAutoFit/>
          </a:bodyPr>
          <a:lstStyle/>
          <a:p>
            <a:pPr algn="just"/>
            <a:r>
              <a:rPr lang="en-US" sz="2400" dirty="0">
                <a:solidFill>
                  <a:schemeClr val="bg1"/>
                </a:solidFill>
                <a:latin typeface="Segoe UI Light" panose="020B0502040204020203" pitchFamily="34" charset="0"/>
                <a:cs typeface="Segoe UI Light" panose="020B0502040204020203" pitchFamily="34" charset="0"/>
              </a:rPr>
              <a:t>Yann </a:t>
            </a:r>
            <a:r>
              <a:rPr lang="en-US" sz="2400" dirty="0" err="1">
                <a:solidFill>
                  <a:schemeClr val="bg1"/>
                </a:solidFill>
                <a:latin typeface="Segoe UI Light" panose="020B0502040204020203" pitchFamily="34" charset="0"/>
                <a:cs typeface="Segoe UI Light" panose="020B0502040204020203" pitchFamily="34" charset="0"/>
              </a:rPr>
              <a:t>LeCun</a:t>
            </a:r>
            <a:r>
              <a:rPr lang="en-US" sz="2400" dirty="0">
                <a:solidFill>
                  <a:schemeClr val="bg1"/>
                </a:solidFill>
                <a:latin typeface="Segoe UI Light" panose="020B0502040204020203" pitchFamily="34" charset="0"/>
                <a:cs typeface="Segoe UI Light" panose="020B0502040204020203" pitchFamily="34" charset="0"/>
              </a:rPr>
              <a:t> and Christopher Manning discuss Deep Learning and Innate Priors</a:t>
            </a:r>
          </a:p>
          <a:p>
            <a:pPr algn="just"/>
            <a:r>
              <a:rPr lang="en-US" sz="2400" dirty="0">
                <a:solidFill>
                  <a:schemeClr val="bg1"/>
                </a:solidFill>
                <a:latin typeface="Segoe UI Light" panose="020B0502040204020203" pitchFamily="34" charset="0"/>
                <a:cs typeface="Segoe UI Light" panose="020B0502040204020203" pitchFamily="34" charset="0"/>
              </a:rPr>
              <a:t>https://www.youtube.com/watch?v=fKk9KhGRBdI</a:t>
            </a:r>
          </a:p>
        </p:txBody>
      </p:sp>
    </p:spTree>
    <p:extLst>
      <p:ext uri="{BB962C8B-B14F-4D97-AF65-F5344CB8AC3E}">
        <p14:creationId xmlns:p14="http://schemas.microsoft.com/office/powerpoint/2010/main" val="3945136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2E7BA69A-F113-4F1B-B92C-90BD4AC6DEE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TextBox 8">
            <a:extLst>
              <a:ext uri="{FF2B5EF4-FFF2-40B4-BE49-F238E27FC236}">
                <a16:creationId xmlns:a16="http://schemas.microsoft.com/office/drawing/2014/main" id="{A31F42FA-1779-4A82-BCE4-6A0E65E5F6FC}"/>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Neighbors </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12" name="TextBox 11">
            <a:extLst>
              <a:ext uri="{FF2B5EF4-FFF2-40B4-BE49-F238E27FC236}">
                <a16:creationId xmlns:a16="http://schemas.microsoft.com/office/drawing/2014/main" id="{706C47A1-CC04-48B9-BE6B-96A5B35D22F5}"/>
              </a:ext>
            </a:extLst>
          </p:cNvPr>
          <p:cNvSpPr txBox="1"/>
          <p:nvPr/>
        </p:nvSpPr>
        <p:spPr>
          <a:xfrm>
            <a:off x="1668925" y="1922933"/>
            <a:ext cx="10523075" cy="2431435"/>
          </a:xfrm>
          <a:prstGeom prst="rect">
            <a:avLst/>
          </a:prstGeom>
          <a:solidFill>
            <a:schemeClr val="tx1">
              <a:alpha val="80000"/>
            </a:schemeClr>
          </a:solidFill>
        </p:spPr>
        <p:txBody>
          <a:bodyPr wrap="square">
            <a:spAutoFit/>
          </a:bodyPr>
          <a:lstStyle/>
          <a:p>
            <a:pPr algn="l"/>
            <a:r>
              <a:rPr lang="en-US" sz="2800" b="1" dirty="0">
                <a:solidFill>
                  <a:schemeClr val="bg1"/>
                </a:solidFill>
                <a:latin typeface="Segoe UI Light" panose="020B0502040204020203" pitchFamily="34" charset="0"/>
                <a:cs typeface="Segoe UI Light" panose="020B0502040204020203" pitchFamily="34" charset="0"/>
              </a:rPr>
              <a:t>Natural Language Processing &amp; Text Mining</a:t>
            </a:r>
          </a:p>
          <a:p>
            <a:pPr algn="l"/>
            <a:r>
              <a:rPr lang="en-US" sz="2800" dirty="0">
                <a:solidFill>
                  <a:schemeClr val="bg1"/>
                </a:solidFill>
                <a:latin typeface="Segoe UI Light" panose="020B0502040204020203" pitchFamily="34" charset="0"/>
                <a:cs typeface="Segoe UI Light" panose="020B0502040204020203" pitchFamily="34" charset="0"/>
              </a:rPr>
              <a:t>The goal is to provide new computational capabilities for applications</a:t>
            </a:r>
          </a:p>
          <a:p>
            <a:r>
              <a:rPr lang="en-US" sz="2400" dirty="0">
                <a:solidFill>
                  <a:schemeClr val="bg1"/>
                </a:solidFill>
                <a:latin typeface="Segoe UI Light" panose="020B0502040204020203" pitchFamily="34" charset="0"/>
                <a:cs typeface="Segoe UI Light" panose="020B0502040204020203" pitchFamily="34" charset="0"/>
              </a:rPr>
              <a:t>E.g., </a:t>
            </a:r>
            <a:r>
              <a:rPr lang="en-US" sz="2400" i="1" dirty="0">
                <a:solidFill>
                  <a:schemeClr val="bg1"/>
                </a:solidFill>
                <a:latin typeface="Segoe UI Light" panose="020B0502040204020203" pitchFamily="34" charset="0"/>
                <a:cs typeface="Segoe UI Light" panose="020B0502040204020203" pitchFamily="34" charset="0"/>
              </a:rPr>
              <a:t>predict next form of a word for branding!</a:t>
            </a:r>
          </a:p>
          <a:p>
            <a:pPr marL="342900" indent="-342900" algn="l">
              <a:buFontTx/>
              <a:buChar char="-"/>
            </a:pPr>
            <a:endParaRPr lang="en-US" sz="2400" dirty="0">
              <a:solidFill>
                <a:schemeClr val="bg1"/>
              </a:solidFill>
              <a:latin typeface="Segoe UI Light" panose="020B0502040204020203" pitchFamily="34" charset="0"/>
              <a:cs typeface="Segoe UI Light" panose="020B0502040204020203" pitchFamily="34" charset="0"/>
            </a:endParaRPr>
          </a:p>
          <a:p>
            <a:pPr marL="342900" indent="-342900" algn="l">
              <a:buFontTx/>
              <a:buChar char="-"/>
            </a:pPr>
            <a:r>
              <a:rPr lang="en-US" sz="2400" dirty="0">
                <a:solidFill>
                  <a:schemeClr val="bg1"/>
                </a:solidFill>
                <a:latin typeface="Segoe UI Light" panose="020B0502040204020203" pitchFamily="34" charset="0"/>
                <a:cs typeface="Segoe UI Light" panose="020B0502040204020203" pitchFamily="34" charset="0"/>
              </a:rPr>
              <a:t>extracting information from texts, </a:t>
            </a:r>
          </a:p>
          <a:p>
            <a:pPr marL="342900" indent="-342900" algn="l">
              <a:buFontTx/>
              <a:buChar char="-"/>
            </a:pPr>
            <a:r>
              <a:rPr lang="en-US" sz="2400" dirty="0">
                <a:solidFill>
                  <a:schemeClr val="bg1"/>
                </a:solidFill>
                <a:latin typeface="Segoe UI Light" panose="020B0502040204020203" pitchFamily="34" charset="0"/>
                <a:cs typeface="Segoe UI Light" panose="020B0502040204020203" pitchFamily="34" charset="0"/>
              </a:rPr>
              <a:t>translating between languages</a:t>
            </a:r>
          </a:p>
        </p:txBody>
      </p:sp>
      <p:sp>
        <p:nvSpPr>
          <p:cNvPr id="13" name="TextBox 12">
            <a:extLst>
              <a:ext uri="{FF2B5EF4-FFF2-40B4-BE49-F238E27FC236}">
                <a16:creationId xmlns:a16="http://schemas.microsoft.com/office/drawing/2014/main" id="{7F050A33-33C2-4D14-8B4F-74EBCF90E28D}"/>
              </a:ext>
            </a:extLst>
          </p:cNvPr>
          <p:cNvSpPr txBox="1"/>
          <p:nvPr/>
        </p:nvSpPr>
        <p:spPr>
          <a:xfrm>
            <a:off x="7794173" y="4126475"/>
            <a:ext cx="5435601" cy="2616101"/>
          </a:xfrm>
          <a:prstGeom prst="rect">
            <a:avLst/>
          </a:prstGeom>
          <a:solidFill>
            <a:schemeClr val="accent1">
              <a:lumMod val="40000"/>
              <a:lumOff val="60000"/>
              <a:alpha val="80000"/>
            </a:schemeClr>
          </a:solidFill>
        </p:spPr>
        <p:txBody>
          <a:bodyPr wrap="square">
            <a:spAutoFit/>
          </a:bodyPr>
          <a:lstStyle/>
          <a:p>
            <a:r>
              <a:rPr lang="en-US" sz="2400" b="1" dirty="0">
                <a:latin typeface="Segoe UI Light" panose="020B0502040204020203" pitchFamily="34" charset="0"/>
                <a:cs typeface="Segoe UI Light" panose="020B0502040204020203" pitchFamily="34" charset="0"/>
              </a:rPr>
              <a:t>Computational Linguistics</a:t>
            </a:r>
          </a:p>
          <a:p>
            <a:pPr algn="l"/>
            <a:r>
              <a:rPr lang="en-US" sz="2000" dirty="0">
                <a:latin typeface="Segoe UI Light" panose="020B0502040204020203" pitchFamily="34" charset="0"/>
                <a:cs typeface="Segoe UI Light" panose="020B0502040204020203" pitchFamily="34" charset="0"/>
              </a:rPr>
              <a:t>Here, language is the object of study. </a:t>
            </a:r>
          </a:p>
          <a:p>
            <a:pPr algn="l"/>
            <a:r>
              <a:rPr lang="en-US" sz="2000" dirty="0">
                <a:latin typeface="Segoe UI Light" panose="020B0502040204020203" pitchFamily="34" charset="0"/>
                <a:cs typeface="Segoe UI Light" panose="020B0502040204020203" pitchFamily="34" charset="0"/>
              </a:rPr>
              <a:t>Computational methods are to support. </a:t>
            </a:r>
          </a:p>
          <a:p>
            <a:pPr algn="l"/>
            <a:r>
              <a:rPr lang="en-US" sz="2000" dirty="0">
                <a:latin typeface="Segoe UI Light" panose="020B0502040204020203" pitchFamily="34" charset="0"/>
                <a:cs typeface="Segoe UI Light" panose="020B0502040204020203" pitchFamily="34" charset="0"/>
              </a:rPr>
              <a:t>Just as in computational biology</a:t>
            </a:r>
          </a:p>
          <a:p>
            <a:pPr algn="l"/>
            <a:endParaRPr lang="en-US" sz="2000" dirty="0">
              <a:latin typeface="Segoe UI Light" panose="020B0502040204020203" pitchFamily="34" charset="0"/>
              <a:cs typeface="Segoe UI Light" panose="020B0502040204020203" pitchFamily="34" charset="0"/>
            </a:endParaRPr>
          </a:p>
          <a:p>
            <a:pPr algn="l"/>
            <a:r>
              <a:rPr lang="en-US" sz="2000" dirty="0" err="1">
                <a:latin typeface="Segoe UI Light" panose="020B0502040204020203" pitchFamily="34" charset="0"/>
                <a:cs typeface="Segoe UI Light" panose="020B0502040204020203" pitchFamily="34" charset="0"/>
              </a:rPr>
              <a:t>E.g</a:t>
            </a:r>
            <a:r>
              <a:rPr lang="en-US" sz="2000" dirty="0">
                <a:latin typeface="Segoe UI Light" panose="020B0502040204020203" pitchFamily="34" charset="0"/>
                <a:cs typeface="Segoe UI Light" panose="020B0502040204020203" pitchFamily="34" charset="0"/>
              </a:rPr>
              <a:t>, </a:t>
            </a:r>
            <a:r>
              <a:rPr lang="en-US" sz="2000" i="1" dirty="0">
                <a:latin typeface="Segoe UI Light" panose="020B0502040204020203" pitchFamily="34" charset="0"/>
                <a:cs typeface="Segoe UI Light" panose="020B0502040204020203" pitchFamily="34" charset="0"/>
              </a:rPr>
              <a:t>how a word is evolving in time?</a:t>
            </a:r>
          </a:p>
          <a:p>
            <a:pPr marL="342900" indent="-342900" algn="l">
              <a:buFontTx/>
              <a:buChar char="-"/>
            </a:pPr>
            <a:r>
              <a:rPr lang="en-US" sz="2000" dirty="0">
                <a:latin typeface="Segoe UI Light" panose="020B0502040204020203" pitchFamily="34" charset="0"/>
                <a:cs typeface="Segoe UI Light" panose="020B0502040204020203" pitchFamily="34" charset="0"/>
              </a:rPr>
              <a:t>Discourse analysis</a:t>
            </a:r>
          </a:p>
          <a:p>
            <a:pPr marL="342900" indent="-342900" algn="l">
              <a:buFontTx/>
              <a:buChar char="-"/>
            </a:pPr>
            <a:r>
              <a:rPr lang="en-US" sz="2000" dirty="0">
                <a:latin typeface="Segoe UI Light" panose="020B0502040204020203" pitchFamily="34" charset="0"/>
                <a:cs typeface="Segoe UI Light" panose="020B0502040204020203" pitchFamily="34" charset="0"/>
              </a:rPr>
              <a:t>Parsing</a:t>
            </a:r>
          </a:p>
        </p:txBody>
      </p:sp>
      <p:sp>
        <p:nvSpPr>
          <p:cNvPr id="14" name="TextBox 13">
            <a:extLst>
              <a:ext uri="{FF2B5EF4-FFF2-40B4-BE49-F238E27FC236}">
                <a16:creationId xmlns:a16="http://schemas.microsoft.com/office/drawing/2014/main" id="{7A6B4EC3-F3FD-4C11-8CE7-1EFB6CACFA98}"/>
              </a:ext>
            </a:extLst>
          </p:cNvPr>
          <p:cNvSpPr txBox="1"/>
          <p:nvPr/>
        </p:nvSpPr>
        <p:spPr>
          <a:xfrm>
            <a:off x="293781" y="223145"/>
            <a:ext cx="5802209" cy="1384995"/>
          </a:xfrm>
          <a:prstGeom prst="rect">
            <a:avLst/>
          </a:prstGeom>
          <a:solidFill>
            <a:schemeClr val="accent6">
              <a:alpha val="80000"/>
            </a:schemeClr>
          </a:solidFill>
        </p:spPr>
        <p:txBody>
          <a:bodyPr wrap="square">
            <a:spAutoFit/>
          </a:bodyPr>
          <a:lstStyle/>
          <a:p>
            <a:pPr algn="l"/>
            <a:r>
              <a:rPr lang="en-US" sz="2800" b="1" dirty="0">
                <a:latin typeface="Segoe UI Light" panose="020B0502040204020203" pitchFamily="34" charset="0"/>
                <a:cs typeface="Segoe UI Light" panose="020B0502040204020203" pitchFamily="34" charset="0"/>
              </a:rPr>
              <a:t>Machine Learning &amp; Data Mining</a:t>
            </a:r>
          </a:p>
          <a:p>
            <a:pPr algn="l"/>
            <a:r>
              <a:rPr lang="en-US" sz="2800" dirty="0">
                <a:latin typeface="Segoe UI Light" panose="020B0502040204020203" pitchFamily="34" charset="0"/>
                <a:cs typeface="Segoe UI Light" panose="020B0502040204020203" pitchFamily="34" charset="0"/>
              </a:rPr>
              <a:t>Methods of learning from data.</a:t>
            </a:r>
          </a:p>
          <a:p>
            <a:pPr algn="l"/>
            <a:r>
              <a:rPr lang="en-US" sz="2800" dirty="0">
                <a:latin typeface="Segoe UI Light" panose="020B0502040204020203" pitchFamily="34" charset="0"/>
                <a:cs typeface="Segoe UI Light" panose="020B0502040204020203" pitchFamily="34" charset="0"/>
              </a:rPr>
              <a:t>Text data needs special care! Why?</a:t>
            </a:r>
          </a:p>
        </p:txBody>
      </p:sp>
      <p:sp>
        <p:nvSpPr>
          <p:cNvPr id="3" name="Arrow: Bent 2">
            <a:extLst>
              <a:ext uri="{FF2B5EF4-FFF2-40B4-BE49-F238E27FC236}">
                <a16:creationId xmlns:a16="http://schemas.microsoft.com/office/drawing/2014/main" id="{0CBE9B39-8F20-4383-BB28-2F80A4DF0CC0}"/>
              </a:ext>
            </a:extLst>
          </p:cNvPr>
          <p:cNvSpPr/>
          <p:nvPr/>
        </p:nvSpPr>
        <p:spPr>
          <a:xfrm rot="5400000">
            <a:off x="6303219" y="861472"/>
            <a:ext cx="813816" cy="868680"/>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F8B9E8AB-6CCB-4467-9FBF-4988F20C9F83}"/>
              </a:ext>
            </a:extLst>
          </p:cNvPr>
          <p:cNvSpPr/>
          <p:nvPr/>
        </p:nvSpPr>
        <p:spPr>
          <a:xfrm flipV="1">
            <a:off x="6821079" y="5000186"/>
            <a:ext cx="813816" cy="868680"/>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0998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A93328C-C782-4AAF-892E-5E6ED92784D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TextBox 8">
            <a:extLst>
              <a:ext uri="{FF2B5EF4-FFF2-40B4-BE49-F238E27FC236}">
                <a16:creationId xmlns:a16="http://schemas.microsoft.com/office/drawing/2014/main" id="{0BF5F2A6-630E-441F-B904-FDA2A5DF8985}"/>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Logistics</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2" name="Rectangle 1">
            <a:extLst>
              <a:ext uri="{FF2B5EF4-FFF2-40B4-BE49-F238E27FC236}">
                <a16:creationId xmlns:a16="http://schemas.microsoft.com/office/drawing/2014/main" id="{CE65AFBA-4740-4911-BD39-A5CC0798B969}"/>
              </a:ext>
            </a:extLst>
          </p:cNvPr>
          <p:cNvSpPr/>
          <p:nvPr/>
        </p:nvSpPr>
        <p:spPr>
          <a:xfrm>
            <a:off x="0" y="3571068"/>
            <a:ext cx="12192000" cy="95249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en-US" sz="6600" dirty="0">
                <a:solidFill>
                  <a:schemeClr val="bg1"/>
                </a:solidFill>
                <a:latin typeface="Segoe UI Light (Headings)"/>
              </a:rPr>
              <a:t>COMP8730</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B5AEC4BF-0DC2-4CEA-9E1E-2D6DAD092A1C}"/>
              </a:ext>
            </a:extLst>
          </p:cNvPr>
          <p:cNvSpPr txBox="1"/>
          <p:nvPr/>
        </p:nvSpPr>
        <p:spPr>
          <a:xfrm>
            <a:off x="3200400" y="5188021"/>
            <a:ext cx="6096000" cy="369332"/>
          </a:xfrm>
          <a:prstGeom prst="rect">
            <a:avLst/>
          </a:prstGeom>
          <a:noFill/>
        </p:spPr>
        <p:txBody>
          <a:bodyPr wrap="square">
            <a:spAutoFit/>
          </a:bodyPr>
          <a:lstStyle/>
          <a:p>
            <a:pPr algn="l"/>
            <a:endParaRPr lang="en-US" b="0" i="0" dirty="0">
              <a:solidFill>
                <a:srgbClr val="333333"/>
              </a:solidFill>
              <a:effectLst/>
              <a:latin typeface="Whitney SSm A"/>
            </a:endParaRPr>
          </a:p>
        </p:txBody>
      </p:sp>
    </p:spTree>
    <p:extLst>
      <p:ext uri="{BB962C8B-B14F-4D97-AF65-F5344CB8AC3E}">
        <p14:creationId xmlns:p14="http://schemas.microsoft.com/office/powerpoint/2010/main" val="9517231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 object, night, snow&#10;&#10;Description automatically generated">
            <a:extLst>
              <a:ext uri="{FF2B5EF4-FFF2-40B4-BE49-F238E27FC236}">
                <a16:creationId xmlns:a16="http://schemas.microsoft.com/office/drawing/2014/main" id="{340F9CEA-770F-42AA-97E7-FD4237C2FE0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13" name="Oval 12">
            <a:extLst>
              <a:ext uri="{FF2B5EF4-FFF2-40B4-BE49-F238E27FC236}">
                <a16:creationId xmlns:a16="http://schemas.microsoft.com/office/drawing/2014/main" id="{1EF80707-3CD9-4B72-8E81-62E5FFDFBA9C}"/>
              </a:ext>
            </a:extLst>
          </p:cNvPr>
          <p:cNvSpPr>
            <a:spLocks noChangeAspect="1"/>
          </p:cNvSpPr>
          <p:nvPr/>
        </p:nvSpPr>
        <p:spPr>
          <a:xfrm>
            <a:off x="1775027" y="1312186"/>
            <a:ext cx="3936803" cy="3936803"/>
          </a:xfrm>
          <a:prstGeom prst="ellipse">
            <a:avLst/>
          </a:prstGeom>
          <a:solidFill>
            <a:srgbClr val="CFD5E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4400" dirty="0">
                <a:solidFill>
                  <a:prstClr val="black"/>
                </a:solidFill>
                <a:latin typeface="Segoe UI Light (Headings)"/>
              </a:rPr>
              <a:t>Research Project</a:t>
            </a:r>
          </a:p>
          <a:p>
            <a:pPr algn="ctr">
              <a:defRPr/>
            </a:pPr>
            <a:r>
              <a:rPr lang="en-US" sz="4400" dirty="0">
                <a:solidFill>
                  <a:prstClr val="black"/>
                </a:solidFill>
                <a:latin typeface="Segoe UI Light (Headings)"/>
              </a:rPr>
              <a:t>70%</a:t>
            </a:r>
          </a:p>
        </p:txBody>
      </p:sp>
      <p:sp>
        <p:nvSpPr>
          <p:cNvPr id="15" name="Oval 14">
            <a:extLst>
              <a:ext uri="{FF2B5EF4-FFF2-40B4-BE49-F238E27FC236}">
                <a16:creationId xmlns:a16="http://schemas.microsoft.com/office/drawing/2014/main" id="{71AADABD-EF1E-4CDA-A4C5-13629830CDBA}"/>
              </a:ext>
            </a:extLst>
          </p:cNvPr>
          <p:cNvSpPr>
            <a:spLocks noChangeAspect="1"/>
          </p:cNvSpPr>
          <p:nvPr/>
        </p:nvSpPr>
        <p:spPr>
          <a:xfrm>
            <a:off x="5026613" y="3878556"/>
            <a:ext cx="1370433" cy="1370433"/>
          </a:xfrm>
          <a:prstGeom prst="ellipse">
            <a:avLst/>
          </a:prstGeom>
          <a:solidFill>
            <a:srgbClr val="4472C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prstClr val="white"/>
                </a:solidFill>
                <a:latin typeface="Segoe UI Light (Headings)"/>
              </a:rPr>
              <a:t>Assignment</a:t>
            </a:r>
          </a:p>
          <a:p>
            <a:pPr algn="ctr">
              <a:defRPr/>
            </a:pPr>
            <a:r>
              <a:rPr lang="en-US" sz="1400" dirty="0">
                <a:solidFill>
                  <a:prstClr val="white"/>
                </a:solidFill>
                <a:latin typeface="Segoe UI Light (Headings)"/>
              </a:rPr>
              <a:t>10%</a:t>
            </a:r>
          </a:p>
        </p:txBody>
      </p:sp>
      <p:sp>
        <p:nvSpPr>
          <p:cNvPr id="3" name="Flowchart: Document 2">
            <a:extLst>
              <a:ext uri="{FF2B5EF4-FFF2-40B4-BE49-F238E27FC236}">
                <a16:creationId xmlns:a16="http://schemas.microsoft.com/office/drawing/2014/main" id="{8CF8D22C-3FD3-4FAD-A368-5EA13645632B}"/>
              </a:ext>
            </a:extLst>
          </p:cNvPr>
          <p:cNvSpPr/>
          <p:nvPr/>
        </p:nvSpPr>
        <p:spPr>
          <a:xfrm>
            <a:off x="7028028" y="2266047"/>
            <a:ext cx="2878283" cy="1505854"/>
          </a:xfrm>
          <a:prstGeom prst="flowChartDocument">
            <a:avLst/>
          </a:prstGeom>
          <a:solidFill>
            <a:srgbClr val="92D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prstClr val="black"/>
                </a:solidFill>
                <a:latin typeface="Segoe UI Light (Headings)"/>
              </a:rPr>
              <a:t>Midterm Exam</a:t>
            </a:r>
          </a:p>
          <a:p>
            <a:pPr algn="ctr"/>
            <a:r>
              <a:rPr lang="en-US" sz="2800" dirty="0">
                <a:solidFill>
                  <a:prstClr val="black"/>
                </a:solidFill>
                <a:latin typeface="Segoe UI Light (Headings)"/>
              </a:rPr>
              <a:t>10%</a:t>
            </a:r>
          </a:p>
        </p:txBody>
      </p:sp>
      <p:sp>
        <p:nvSpPr>
          <p:cNvPr id="14" name="Flowchart: Document 13">
            <a:extLst>
              <a:ext uri="{FF2B5EF4-FFF2-40B4-BE49-F238E27FC236}">
                <a16:creationId xmlns:a16="http://schemas.microsoft.com/office/drawing/2014/main" id="{B9828D41-637D-42F4-B6DA-4F7721823284}"/>
              </a:ext>
            </a:extLst>
          </p:cNvPr>
          <p:cNvSpPr/>
          <p:nvPr/>
        </p:nvSpPr>
        <p:spPr>
          <a:xfrm>
            <a:off x="7997519" y="3286340"/>
            <a:ext cx="2878283" cy="1277433"/>
          </a:xfrm>
          <a:prstGeom prst="flowChartDocument">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prstClr val="black"/>
                </a:solidFill>
                <a:latin typeface="Segoe UI Light (Headings)"/>
              </a:rPr>
              <a:t>Final Exam</a:t>
            </a:r>
          </a:p>
          <a:p>
            <a:pPr algn="ctr"/>
            <a:r>
              <a:rPr lang="en-US" sz="2800" dirty="0">
                <a:solidFill>
                  <a:prstClr val="black"/>
                </a:solidFill>
                <a:latin typeface="Segoe UI Light (Headings)"/>
              </a:rPr>
              <a:t>10%</a:t>
            </a:r>
          </a:p>
        </p:txBody>
      </p:sp>
      <p:sp>
        <p:nvSpPr>
          <p:cNvPr id="9" name="TextBox 8">
            <a:extLst>
              <a:ext uri="{FF2B5EF4-FFF2-40B4-BE49-F238E27FC236}">
                <a16:creationId xmlns:a16="http://schemas.microsoft.com/office/drawing/2014/main" id="{A4539471-8AB1-443C-AD2D-2BE699C76AF1}"/>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Research-oriented, Project-driven</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750970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A93328C-C782-4AAF-892E-5E6ED92784D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3429000"/>
            <a:ext cx="12192000" cy="109456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en-US" sz="4800" dirty="0">
                <a:solidFill>
                  <a:srgbClr val="FFFF00"/>
                </a:solidFill>
                <a:latin typeface="Segoe UI Light (Headings)"/>
              </a:rPr>
              <a:t>Research Project</a:t>
            </a:r>
            <a:r>
              <a:rPr lang="en-US" sz="4800" dirty="0">
                <a:solidFill>
                  <a:schemeClr val="bg1"/>
                </a:solidFill>
                <a:latin typeface="Segoe UI Light (Headings)"/>
              </a:rPr>
              <a:t> vs. Software Project</a:t>
            </a:r>
            <a:endParaRPr lang="en-US" sz="8000" dirty="0">
              <a:solidFill>
                <a:schemeClr val="bg1"/>
              </a:solidFill>
              <a:latin typeface="Segoe UI Light (Headings)"/>
            </a:endParaRP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B5AEC4BF-0DC2-4CEA-9E1E-2D6DAD092A1C}"/>
              </a:ext>
            </a:extLst>
          </p:cNvPr>
          <p:cNvSpPr txBox="1"/>
          <p:nvPr/>
        </p:nvSpPr>
        <p:spPr>
          <a:xfrm>
            <a:off x="3200400" y="5188021"/>
            <a:ext cx="6096000" cy="369332"/>
          </a:xfrm>
          <a:prstGeom prst="rect">
            <a:avLst/>
          </a:prstGeom>
          <a:noFill/>
        </p:spPr>
        <p:txBody>
          <a:bodyPr wrap="square">
            <a:spAutoFit/>
          </a:bodyPr>
          <a:lstStyle/>
          <a:p>
            <a:pPr algn="l"/>
            <a:endParaRPr lang="en-US" b="0" i="0" dirty="0">
              <a:solidFill>
                <a:srgbClr val="333333"/>
              </a:solidFill>
              <a:effectLst/>
              <a:latin typeface="Whitney SSm A"/>
            </a:endParaRPr>
          </a:p>
        </p:txBody>
      </p:sp>
    </p:spTree>
    <p:extLst>
      <p:ext uri="{BB962C8B-B14F-4D97-AF65-F5344CB8AC3E}">
        <p14:creationId xmlns:p14="http://schemas.microsoft.com/office/powerpoint/2010/main" val="3536081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outdoor, object, night, snow&#10;&#10;Description automatically generated">
            <a:extLst>
              <a:ext uri="{FF2B5EF4-FFF2-40B4-BE49-F238E27FC236}">
                <a16:creationId xmlns:a16="http://schemas.microsoft.com/office/drawing/2014/main" id="{52522D07-DC1C-4CC0-9587-E700B6514FF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82257D45-6C3C-402E-BFE1-E7CD0D8C41B0}"/>
              </a:ext>
            </a:extLst>
          </p:cNvPr>
          <p:cNvSpPr/>
          <p:nvPr/>
        </p:nvSpPr>
        <p:spPr>
          <a:xfrm>
            <a:off x="837409" y="2727563"/>
            <a:ext cx="1389621" cy="904676"/>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a:solidFill>
            <a:schemeClr val="tx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Problem Definition</a:t>
            </a:r>
          </a:p>
          <a:p>
            <a:pPr marL="0" lvl="0" indent="0" algn="ctr" defTabSz="355600">
              <a:lnSpc>
                <a:spcPct val="90000"/>
              </a:lnSpc>
              <a:spcBef>
                <a:spcPct val="0"/>
              </a:spcBef>
              <a:spcAft>
                <a:spcPct val="35000"/>
              </a:spcAft>
              <a:buNone/>
            </a:pPr>
            <a:r>
              <a:rPr lang="en-US" sz="2000" dirty="0">
                <a:solidFill>
                  <a:schemeClr val="bg1"/>
                </a:solidFill>
                <a:latin typeface="Segoe UI Light" panose="020B0502040204020203" pitchFamily="34" charset="0"/>
                <a:cs typeface="Segoe UI Light" panose="020B0502040204020203" pitchFamily="34" charset="0"/>
              </a:rPr>
              <a:t>5%</a:t>
            </a:r>
            <a:endParaRPr lang="en-US" sz="2000" kern="1200" dirty="0">
              <a:solidFill>
                <a:schemeClr val="bg1"/>
              </a:solidFill>
              <a:latin typeface="Segoe UI Light" panose="020B0502040204020203" pitchFamily="34" charset="0"/>
              <a:cs typeface="Segoe UI Light" panose="020B0502040204020203" pitchFamily="34" charset="0"/>
            </a:endParaRPr>
          </a:p>
        </p:txBody>
      </p:sp>
      <p:sp>
        <p:nvSpPr>
          <p:cNvPr id="11" name="Freeform: Shape 10">
            <a:extLst>
              <a:ext uri="{FF2B5EF4-FFF2-40B4-BE49-F238E27FC236}">
                <a16:creationId xmlns:a16="http://schemas.microsoft.com/office/drawing/2014/main" id="{3DBCBACB-0146-4AD7-A251-4CB5DB6E3098}"/>
              </a:ext>
            </a:extLst>
          </p:cNvPr>
          <p:cNvSpPr/>
          <p:nvPr/>
        </p:nvSpPr>
        <p:spPr>
          <a:xfrm>
            <a:off x="2250250" y="3467841"/>
            <a:ext cx="1389621" cy="858942"/>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a:solidFill>
            <a:schemeClr val="tx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Literature Review</a:t>
            </a:r>
          </a:p>
          <a:p>
            <a:pPr marL="0" lvl="0" indent="0" algn="ctr" defTabSz="355600">
              <a:lnSpc>
                <a:spcPct val="90000"/>
              </a:lnSpc>
              <a:spcBef>
                <a:spcPct val="0"/>
              </a:spcBef>
              <a:spcAft>
                <a:spcPct val="35000"/>
              </a:spcAft>
              <a:buNone/>
            </a:pPr>
            <a:r>
              <a:rPr lang="en-US" sz="2000" dirty="0">
                <a:solidFill>
                  <a:schemeClr val="bg1"/>
                </a:solidFill>
                <a:latin typeface="Segoe UI Light" panose="020B0502040204020203" pitchFamily="34" charset="0"/>
                <a:cs typeface="Segoe UI Light" panose="020B0502040204020203" pitchFamily="34" charset="0"/>
              </a:rPr>
              <a:t>10%</a:t>
            </a:r>
            <a:endParaRPr lang="en-US" sz="2000" kern="1200" dirty="0">
              <a:solidFill>
                <a:schemeClr val="bg1"/>
              </a:solidFill>
              <a:latin typeface="Segoe UI Light" panose="020B0502040204020203" pitchFamily="34" charset="0"/>
              <a:cs typeface="Segoe UI Light" panose="020B0502040204020203" pitchFamily="34" charset="0"/>
            </a:endParaRPr>
          </a:p>
        </p:txBody>
      </p:sp>
      <p:sp>
        <p:nvSpPr>
          <p:cNvPr id="13" name="Freeform: Shape 12">
            <a:extLst>
              <a:ext uri="{FF2B5EF4-FFF2-40B4-BE49-F238E27FC236}">
                <a16:creationId xmlns:a16="http://schemas.microsoft.com/office/drawing/2014/main" id="{EC15891D-3D19-4051-94A4-3E815F5079BD}"/>
              </a:ext>
            </a:extLst>
          </p:cNvPr>
          <p:cNvSpPr/>
          <p:nvPr/>
        </p:nvSpPr>
        <p:spPr>
          <a:xfrm>
            <a:off x="3708264" y="2736307"/>
            <a:ext cx="1389621" cy="858942"/>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a:solidFill>
            <a:schemeClr val="tx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Presentation I: Proposal</a:t>
            </a:r>
          </a:p>
          <a:p>
            <a:pPr marL="0" lvl="0" indent="0" algn="ctr" defTabSz="355600">
              <a:lnSpc>
                <a:spcPct val="90000"/>
              </a:lnSpc>
              <a:spcBef>
                <a:spcPct val="0"/>
              </a:spcBef>
              <a:spcAft>
                <a:spcPct val="35000"/>
              </a:spcAft>
              <a:buNone/>
            </a:pPr>
            <a:r>
              <a:rPr lang="en-US" sz="2000" dirty="0">
                <a:solidFill>
                  <a:schemeClr val="bg1"/>
                </a:solidFill>
                <a:latin typeface="Segoe UI Light" panose="020B0502040204020203" pitchFamily="34" charset="0"/>
                <a:cs typeface="Segoe UI Light" panose="020B0502040204020203" pitchFamily="34" charset="0"/>
              </a:rPr>
              <a:t>5%</a:t>
            </a:r>
            <a:endParaRPr lang="en-US" sz="2000" kern="1200" dirty="0">
              <a:solidFill>
                <a:schemeClr val="bg1"/>
              </a:solidFill>
              <a:latin typeface="Segoe UI Light" panose="020B0502040204020203" pitchFamily="34" charset="0"/>
              <a:cs typeface="Segoe UI Light" panose="020B0502040204020203" pitchFamily="34" charset="0"/>
            </a:endParaRPr>
          </a:p>
        </p:txBody>
      </p:sp>
      <p:sp>
        <p:nvSpPr>
          <p:cNvPr id="15" name="Freeform: Shape 14">
            <a:extLst>
              <a:ext uri="{FF2B5EF4-FFF2-40B4-BE49-F238E27FC236}">
                <a16:creationId xmlns:a16="http://schemas.microsoft.com/office/drawing/2014/main" id="{EBE96E32-85E6-4CBA-B27E-B9F89ADB4950}"/>
              </a:ext>
            </a:extLst>
          </p:cNvPr>
          <p:cNvSpPr/>
          <p:nvPr/>
        </p:nvSpPr>
        <p:spPr>
          <a:xfrm>
            <a:off x="5155380" y="3632239"/>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a:solidFill>
            <a:schemeClr val="tx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Proposed Solution</a:t>
            </a:r>
          </a:p>
          <a:p>
            <a:pPr marL="0" lvl="0" indent="0" algn="ctr" defTabSz="355600">
              <a:lnSpc>
                <a:spcPct val="90000"/>
              </a:lnSpc>
              <a:spcBef>
                <a:spcPct val="0"/>
              </a:spcBef>
              <a:spcAft>
                <a:spcPct val="35000"/>
              </a:spcAft>
              <a:buNone/>
            </a:pPr>
            <a:r>
              <a:rPr lang="en-US" sz="2000" dirty="0">
                <a:solidFill>
                  <a:schemeClr val="bg1"/>
                </a:solidFill>
                <a:latin typeface="Segoe UI Light" panose="020B0502040204020203" pitchFamily="34" charset="0"/>
                <a:cs typeface="Segoe UI Light" panose="020B0502040204020203" pitchFamily="34" charset="0"/>
              </a:rPr>
              <a:t>10%</a:t>
            </a:r>
            <a:endParaRPr lang="en-US" sz="2000" kern="1200" dirty="0">
              <a:solidFill>
                <a:schemeClr val="bg1"/>
              </a:solidFill>
              <a:latin typeface="Segoe UI Light" panose="020B0502040204020203" pitchFamily="34" charset="0"/>
              <a:cs typeface="Segoe UI Light" panose="020B0502040204020203" pitchFamily="34" charset="0"/>
            </a:endParaRPr>
          </a:p>
        </p:txBody>
      </p:sp>
      <p:sp>
        <p:nvSpPr>
          <p:cNvPr id="17" name="Freeform: Shape 16">
            <a:extLst>
              <a:ext uri="{FF2B5EF4-FFF2-40B4-BE49-F238E27FC236}">
                <a16:creationId xmlns:a16="http://schemas.microsoft.com/office/drawing/2014/main" id="{07CA92CC-D47E-4D8E-B0C1-17670F5B17BA}"/>
              </a:ext>
            </a:extLst>
          </p:cNvPr>
          <p:cNvSpPr/>
          <p:nvPr/>
        </p:nvSpPr>
        <p:spPr>
          <a:xfrm>
            <a:off x="6545001" y="2720670"/>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a:solidFill>
            <a:schemeClr val="tx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Experiment</a:t>
            </a:r>
          </a:p>
          <a:p>
            <a:pPr marL="0" lvl="0" indent="0" algn="ctr" defTabSz="355600">
              <a:lnSpc>
                <a:spcPct val="90000"/>
              </a:lnSpc>
              <a:spcBef>
                <a:spcPct val="0"/>
              </a:spcBef>
              <a:spcAft>
                <a:spcPct val="35000"/>
              </a:spcAft>
              <a:buNone/>
            </a:pPr>
            <a:r>
              <a:rPr lang="en-US" sz="2000" dirty="0">
                <a:solidFill>
                  <a:schemeClr val="bg1"/>
                </a:solidFill>
                <a:latin typeface="Segoe UI Light" panose="020B0502040204020203" pitchFamily="34" charset="0"/>
                <a:cs typeface="Segoe UI Light" panose="020B0502040204020203" pitchFamily="34" charset="0"/>
              </a:rPr>
              <a:t>20%</a:t>
            </a:r>
            <a:endParaRPr lang="en-US" sz="2000" kern="1200" dirty="0">
              <a:solidFill>
                <a:schemeClr val="bg1"/>
              </a:solidFill>
              <a:latin typeface="Segoe UI Light" panose="020B0502040204020203" pitchFamily="34" charset="0"/>
              <a:cs typeface="Segoe UI Light" panose="020B0502040204020203" pitchFamily="34" charset="0"/>
            </a:endParaRPr>
          </a:p>
        </p:txBody>
      </p:sp>
      <p:sp>
        <p:nvSpPr>
          <p:cNvPr id="19" name="Freeform: Shape 18">
            <a:extLst>
              <a:ext uri="{FF2B5EF4-FFF2-40B4-BE49-F238E27FC236}">
                <a16:creationId xmlns:a16="http://schemas.microsoft.com/office/drawing/2014/main" id="{4E2B1079-F34F-4D5B-A5D5-7CBEF86978EA}"/>
              </a:ext>
            </a:extLst>
          </p:cNvPr>
          <p:cNvSpPr/>
          <p:nvPr/>
        </p:nvSpPr>
        <p:spPr>
          <a:xfrm>
            <a:off x="7983265" y="3605447"/>
            <a:ext cx="1389621" cy="694544"/>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a:solidFill>
            <a:schemeClr val="tx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Presentation II: Demo</a:t>
            </a:r>
          </a:p>
          <a:p>
            <a:pPr marL="0" lvl="0" indent="0" algn="ctr" defTabSz="355600">
              <a:lnSpc>
                <a:spcPct val="90000"/>
              </a:lnSpc>
              <a:spcBef>
                <a:spcPct val="0"/>
              </a:spcBef>
              <a:spcAft>
                <a:spcPct val="35000"/>
              </a:spcAft>
              <a:buNone/>
            </a:pPr>
            <a:r>
              <a:rPr lang="en-US" sz="2000" dirty="0">
                <a:solidFill>
                  <a:schemeClr val="bg1"/>
                </a:solidFill>
                <a:latin typeface="Segoe UI Light" panose="020B0502040204020203" pitchFamily="34" charset="0"/>
                <a:cs typeface="Segoe UI Light" panose="020B0502040204020203" pitchFamily="34" charset="0"/>
              </a:rPr>
              <a:t>5%</a:t>
            </a:r>
            <a:endParaRPr lang="en-US" sz="2000" kern="1200" dirty="0">
              <a:solidFill>
                <a:schemeClr val="bg1"/>
              </a:solidFill>
              <a:latin typeface="Segoe UI Light" panose="020B0502040204020203" pitchFamily="34" charset="0"/>
              <a:cs typeface="Segoe UI Light" panose="020B0502040204020203" pitchFamily="34" charset="0"/>
            </a:endParaRPr>
          </a:p>
        </p:txBody>
      </p:sp>
      <p:sp>
        <p:nvSpPr>
          <p:cNvPr id="21" name="Freeform: Shape 20">
            <a:extLst>
              <a:ext uri="{FF2B5EF4-FFF2-40B4-BE49-F238E27FC236}">
                <a16:creationId xmlns:a16="http://schemas.microsoft.com/office/drawing/2014/main" id="{665E940D-3A38-4F86-AB54-F9725CF011A4}"/>
              </a:ext>
            </a:extLst>
          </p:cNvPr>
          <p:cNvSpPr/>
          <p:nvPr/>
        </p:nvSpPr>
        <p:spPr>
          <a:xfrm>
            <a:off x="9526296" y="2736307"/>
            <a:ext cx="1389621" cy="895932"/>
          </a:xfrm>
          <a:custGeom>
            <a:avLst/>
            <a:gdLst>
              <a:gd name="connsiteX0" fmla="*/ 0 w 690603"/>
              <a:gd name="connsiteY0" fmla="*/ 0 h 345169"/>
              <a:gd name="connsiteX1" fmla="*/ 690603 w 690603"/>
              <a:gd name="connsiteY1" fmla="*/ 0 h 345169"/>
              <a:gd name="connsiteX2" fmla="*/ 690603 w 690603"/>
              <a:gd name="connsiteY2" fmla="*/ 345169 h 345169"/>
              <a:gd name="connsiteX3" fmla="*/ 0 w 690603"/>
              <a:gd name="connsiteY3" fmla="*/ 345169 h 345169"/>
              <a:gd name="connsiteX4" fmla="*/ 0 w 690603"/>
              <a:gd name="connsiteY4" fmla="*/ 0 h 34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3" h="345169">
                <a:moveTo>
                  <a:pt x="0" y="0"/>
                </a:moveTo>
                <a:lnTo>
                  <a:pt x="690603" y="0"/>
                </a:lnTo>
                <a:lnTo>
                  <a:pt x="690603" y="345169"/>
                </a:lnTo>
                <a:lnTo>
                  <a:pt x="0" y="345169"/>
                </a:lnTo>
                <a:lnTo>
                  <a:pt x="0" y="0"/>
                </a:lnTo>
                <a:close/>
              </a:path>
            </a:pathLst>
          </a:custGeom>
          <a:solidFill>
            <a:schemeClr val="tx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2000" kern="1200" dirty="0">
                <a:solidFill>
                  <a:schemeClr val="bg1"/>
                </a:solidFill>
                <a:latin typeface="Segoe UI Light" panose="020B0502040204020203" pitchFamily="34" charset="0"/>
                <a:cs typeface="Segoe UI Light" panose="020B0502040204020203" pitchFamily="34" charset="0"/>
              </a:rPr>
              <a:t>Conference Submission</a:t>
            </a:r>
          </a:p>
          <a:p>
            <a:pPr marL="0" lvl="0" indent="0" algn="ctr" defTabSz="355600">
              <a:lnSpc>
                <a:spcPct val="90000"/>
              </a:lnSpc>
              <a:spcBef>
                <a:spcPct val="0"/>
              </a:spcBef>
              <a:spcAft>
                <a:spcPct val="35000"/>
              </a:spcAft>
              <a:buNone/>
            </a:pPr>
            <a:r>
              <a:rPr lang="en-US" sz="2000" dirty="0">
                <a:solidFill>
                  <a:schemeClr val="bg1"/>
                </a:solidFill>
                <a:latin typeface="Segoe UI Light" panose="020B0502040204020203" pitchFamily="34" charset="0"/>
                <a:cs typeface="Segoe UI Light" panose="020B0502040204020203" pitchFamily="34" charset="0"/>
              </a:rPr>
              <a:t>10%</a:t>
            </a:r>
            <a:endParaRPr lang="en-US" sz="2000" kern="1200" dirty="0">
              <a:solidFill>
                <a:schemeClr val="bg1"/>
              </a:solidFill>
              <a:latin typeface="Segoe UI Light" panose="020B0502040204020203" pitchFamily="34" charset="0"/>
              <a:cs typeface="Segoe UI Light" panose="020B0502040204020203" pitchFamily="34" charset="0"/>
            </a:endParaRPr>
          </a:p>
        </p:txBody>
      </p:sp>
      <p:sp>
        <p:nvSpPr>
          <p:cNvPr id="8" name="Arrow: Circular 7">
            <a:extLst>
              <a:ext uri="{FF2B5EF4-FFF2-40B4-BE49-F238E27FC236}">
                <a16:creationId xmlns:a16="http://schemas.microsoft.com/office/drawing/2014/main" id="{6D9280AF-2CDE-49D3-A7B1-7822BF67C8BE}"/>
              </a:ext>
            </a:extLst>
          </p:cNvPr>
          <p:cNvSpPr/>
          <p:nvPr/>
        </p:nvSpPr>
        <p:spPr>
          <a:xfrm rot="16200000">
            <a:off x="371666" y="1837949"/>
            <a:ext cx="2490109" cy="2490326"/>
          </a:xfrm>
          <a:prstGeom prst="circularArrow">
            <a:avLst>
              <a:gd name="adj1" fmla="val 10980"/>
              <a:gd name="adj2" fmla="val 1142322"/>
              <a:gd name="adj3" fmla="val 4500000"/>
              <a:gd name="adj4" fmla="val 10800000"/>
              <a:gd name="adj5" fmla="val 12500"/>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Shape 9">
            <a:extLst>
              <a:ext uri="{FF2B5EF4-FFF2-40B4-BE49-F238E27FC236}">
                <a16:creationId xmlns:a16="http://schemas.microsoft.com/office/drawing/2014/main" id="{1D079861-6A6B-4974-BD9F-FE7F27CF439F}"/>
              </a:ext>
            </a:extLst>
          </p:cNvPr>
          <p:cNvSpPr/>
          <p:nvPr/>
        </p:nvSpPr>
        <p:spPr>
          <a:xfrm rot="16200000">
            <a:off x="1802186" y="2529724"/>
            <a:ext cx="2490109" cy="2490326"/>
          </a:xfrm>
          <a:prstGeom prst="leftCircularArrow">
            <a:avLst>
              <a:gd name="adj1" fmla="val 10980"/>
              <a:gd name="adj2" fmla="val 1142322"/>
              <a:gd name="adj3" fmla="val 6300000"/>
              <a:gd name="adj4" fmla="val 18900000"/>
              <a:gd name="adj5" fmla="val 12500"/>
            </a:avLst>
          </a:pr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Circular 11">
            <a:extLst>
              <a:ext uri="{FF2B5EF4-FFF2-40B4-BE49-F238E27FC236}">
                <a16:creationId xmlns:a16="http://schemas.microsoft.com/office/drawing/2014/main" id="{01519C99-32A7-483C-8D25-D803F037886E}"/>
              </a:ext>
            </a:extLst>
          </p:cNvPr>
          <p:cNvSpPr/>
          <p:nvPr/>
        </p:nvSpPr>
        <p:spPr>
          <a:xfrm rot="16200000">
            <a:off x="3239249" y="1837949"/>
            <a:ext cx="2490109" cy="2490326"/>
          </a:xfrm>
          <a:prstGeom prst="circularArrow">
            <a:avLst>
              <a:gd name="adj1" fmla="val 10980"/>
              <a:gd name="adj2" fmla="val 1142322"/>
              <a:gd name="adj3" fmla="val 4500000"/>
              <a:gd name="adj4" fmla="val 13500000"/>
              <a:gd name="adj5" fmla="val 12500"/>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D4DC0DD2-EDB2-4BC1-9807-5668727946C3}"/>
              </a:ext>
            </a:extLst>
          </p:cNvPr>
          <p:cNvSpPr/>
          <p:nvPr/>
        </p:nvSpPr>
        <p:spPr>
          <a:xfrm rot="16200000">
            <a:off x="4673041" y="2529724"/>
            <a:ext cx="2490109" cy="2490326"/>
          </a:xfrm>
          <a:prstGeom prst="leftCircularArrow">
            <a:avLst>
              <a:gd name="adj1" fmla="val 10980"/>
              <a:gd name="adj2" fmla="val 1142322"/>
              <a:gd name="adj3" fmla="val 6300000"/>
              <a:gd name="adj4" fmla="val 18900000"/>
              <a:gd name="adj5" fmla="val 12500"/>
            </a:avLst>
          </a:prstGeom>
          <a:solidFill>
            <a:srgbClr val="769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F07DB02B-60EB-47B7-A36E-FFD6E3B1FB2A}"/>
              </a:ext>
            </a:extLst>
          </p:cNvPr>
          <p:cNvSpPr/>
          <p:nvPr/>
        </p:nvSpPr>
        <p:spPr>
          <a:xfrm rot="16200000">
            <a:off x="6104652" y="1837949"/>
            <a:ext cx="2490109" cy="2490326"/>
          </a:xfrm>
          <a:prstGeom prst="circularArrow">
            <a:avLst>
              <a:gd name="adj1" fmla="val 10980"/>
              <a:gd name="adj2" fmla="val 1142322"/>
              <a:gd name="adj3" fmla="val 4500000"/>
              <a:gd name="adj4" fmla="val 135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Shape 17">
            <a:extLst>
              <a:ext uri="{FF2B5EF4-FFF2-40B4-BE49-F238E27FC236}">
                <a16:creationId xmlns:a16="http://schemas.microsoft.com/office/drawing/2014/main" id="{6FC79A1B-6A2D-4418-A87A-BB1364234978}"/>
              </a:ext>
            </a:extLst>
          </p:cNvPr>
          <p:cNvSpPr/>
          <p:nvPr/>
        </p:nvSpPr>
        <p:spPr>
          <a:xfrm rot="16200000">
            <a:off x="7538443" y="2529724"/>
            <a:ext cx="2490109" cy="2490326"/>
          </a:xfrm>
          <a:prstGeom prst="leftCircularArrow">
            <a:avLst>
              <a:gd name="adj1" fmla="val 10980"/>
              <a:gd name="adj2" fmla="val 1142322"/>
              <a:gd name="adj3" fmla="val 6300000"/>
              <a:gd name="adj4" fmla="val 18900000"/>
              <a:gd name="adj5" fmla="val 125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Block Arc 19">
            <a:extLst>
              <a:ext uri="{FF2B5EF4-FFF2-40B4-BE49-F238E27FC236}">
                <a16:creationId xmlns:a16="http://schemas.microsoft.com/office/drawing/2014/main" id="{447B4B3B-FD76-4069-ABC2-5C40B833656C}"/>
              </a:ext>
            </a:extLst>
          </p:cNvPr>
          <p:cNvSpPr/>
          <p:nvPr/>
        </p:nvSpPr>
        <p:spPr>
          <a:xfrm rot="16200000">
            <a:off x="9135092" y="2011312"/>
            <a:ext cx="2139317" cy="2140329"/>
          </a:xfrm>
          <a:prstGeom prst="blockArc">
            <a:avLst>
              <a:gd name="adj1" fmla="val 13500000"/>
              <a:gd name="adj2" fmla="val 10800000"/>
              <a:gd name="adj3" fmla="val 12740"/>
            </a:avLst>
          </a:pr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TextBox 21">
            <a:extLst>
              <a:ext uri="{FF2B5EF4-FFF2-40B4-BE49-F238E27FC236}">
                <a16:creationId xmlns:a16="http://schemas.microsoft.com/office/drawing/2014/main" id="{4418BB35-88CC-4FB7-8691-45A57B5E2448}"/>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Research Project + 5% Peer Review</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907287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A93328C-C782-4AAF-892E-5E6ED92784D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0" y="952881"/>
            <a:ext cx="12192000" cy="495223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r>
              <a:rPr lang="en-US" sz="3600" b="0" i="0" u="none" strike="noStrike" baseline="0" dirty="0">
                <a:solidFill>
                  <a:schemeClr val="bg1"/>
                </a:solidFill>
                <a:latin typeface="Segoe UI Light" panose="020B0502040204020203" pitchFamily="34" charset="0"/>
                <a:cs typeface="Segoe UI Light" panose="020B0502040204020203" pitchFamily="34" charset="0"/>
              </a:rPr>
              <a:t>Lec02: Text Normalization  </a:t>
            </a:r>
          </a:p>
          <a:p>
            <a:pPr lvl="6"/>
            <a:r>
              <a:rPr lang="en-US" sz="3600" b="0" i="0" u="none" strike="noStrike" baseline="0" dirty="0">
                <a:solidFill>
                  <a:schemeClr val="bg1"/>
                </a:solidFill>
                <a:latin typeface="Segoe UI Light" panose="020B0502040204020203" pitchFamily="34" charset="0"/>
                <a:cs typeface="Segoe UI Light" panose="020B0502040204020203" pitchFamily="34" charset="0"/>
              </a:rPr>
              <a:t>Lec03: n-Gram Language Models  </a:t>
            </a:r>
          </a:p>
          <a:p>
            <a:pPr lvl="6"/>
            <a:r>
              <a:rPr lang="en-US" sz="3600" b="0" i="0" u="none" strike="noStrike" baseline="0" dirty="0">
                <a:solidFill>
                  <a:schemeClr val="bg1"/>
                </a:solidFill>
                <a:latin typeface="Segoe UI Light" panose="020B0502040204020203" pitchFamily="34" charset="0"/>
                <a:cs typeface="Segoe UI Light" panose="020B0502040204020203" pitchFamily="34" charset="0"/>
              </a:rPr>
              <a:t>Lec04: Sentiment Classification </a:t>
            </a:r>
          </a:p>
          <a:p>
            <a:pPr lvl="6"/>
            <a:r>
              <a:rPr lang="en-US" sz="3600" b="0" i="0" u="none" strike="noStrike" baseline="0" dirty="0">
                <a:solidFill>
                  <a:schemeClr val="bg1"/>
                </a:solidFill>
                <a:latin typeface="Segoe UI Light" panose="020B0502040204020203" pitchFamily="34" charset="0"/>
                <a:cs typeface="Segoe UI Light" panose="020B0502040204020203" pitchFamily="34" charset="0"/>
              </a:rPr>
              <a:t>Lec05: Logistic Regression  </a:t>
            </a:r>
          </a:p>
          <a:p>
            <a:pPr lvl="6"/>
            <a:r>
              <a:rPr lang="en-US" sz="3600" b="0" i="0" u="none" strike="noStrike" baseline="0" dirty="0">
                <a:solidFill>
                  <a:schemeClr val="bg1"/>
                </a:solidFill>
                <a:latin typeface="Segoe UI Light" panose="020B0502040204020203" pitchFamily="34" charset="0"/>
                <a:cs typeface="Segoe UI Light" panose="020B0502040204020203" pitchFamily="34" charset="0"/>
              </a:rPr>
              <a:t>Lec08: Vector Semantics and Embedding </a:t>
            </a:r>
          </a:p>
          <a:p>
            <a:pPr lvl="6"/>
            <a:r>
              <a:rPr lang="en-US" sz="3600" b="0" i="0" u="none" strike="noStrike" baseline="0" dirty="0">
                <a:solidFill>
                  <a:schemeClr val="bg1"/>
                </a:solidFill>
                <a:latin typeface="Segoe UI Light" panose="020B0502040204020203" pitchFamily="34" charset="0"/>
                <a:cs typeface="Segoe UI Light" panose="020B0502040204020203" pitchFamily="34" charset="0"/>
              </a:rPr>
              <a:t>Lec09: Neural Language Models </a:t>
            </a:r>
          </a:p>
          <a:p>
            <a:pPr lvl="6"/>
            <a:r>
              <a:rPr lang="en-US" sz="3600" b="0" i="0" u="none" strike="noStrike" baseline="0" dirty="0">
                <a:solidFill>
                  <a:schemeClr val="bg1"/>
                </a:solidFill>
                <a:latin typeface="Segoe UI Light" panose="020B0502040204020203" pitchFamily="34" charset="0"/>
                <a:cs typeface="Segoe UI Light" panose="020B0502040204020203" pitchFamily="34" charset="0"/>
              </a:rPr>
              <a:t>Lec10: Sequence Labeling </a:t>
            </a:r>
          </a:p>
          <a:p>
            <a:pPr lvl="6"/>
            <a:r>
              <a:rPr lang="en-US" sz="3600" b="0" i="0" u="none" strike="noStrike" baseline="0" dirty="0">
                <a:solidFill>
                  <a:schemeClr val="bg1"/>
                </a:solidFill>
                <a:latin typeface="Segoe UI Light" panose="020B0502040204020203" pitchFamily="34" charset="0"/>
                <a:cs typeface="Segoe UI Light" panose="020B0502040204020203" pitchFamily="34" charset="0"/>
              </a:rPr>
              <a:t>Lec11: Topic Modeling, User Modeling </a:t>
            </a:r>
          </a:p>
          <a:p>
            <a:pPr lvl="6"/>
            <a:r>
              <a:rPr lang="en-US" sz="3600" b="0" i="0" u="none" strike="noStrike" baseline="0" dirty="0">
                <a:solidFill>
                  <a:schemeClr val="bg1"/>
                </a:solidFill>
                <a:latin typeface="Segoe UI Light" panose="020B0502040204020203" pitchFamily="34" charset="0"/>
                <a:cs typeface="Segoe UI Light" panose="020B0502040204020203" pitchFamily="34" charset="0"/>
              </a:rPr>
              <a:t>Lec12: Web Search </a:t>
            </a:r>
          </a:p>
        </p:txBody>
      </p:sp>
      <p:sp>
        <p:nvSpPr>
          <p:cNvPr id="6" name="TextBox 5">
            <a:extLst>
              <a:ext uri="{FF2B5EF4-FFF2-40B4-BE49-F238E27FC236}">
                <a16:creationId xmlns:a16="http://schemas.microsoft.com/office/drawing/2014/main" id="{B5AEC4BF-0DC2-4CEA-9E1E-2D6DAD092A1C}"/>
              </a:ext>
            </a:extLst>
          </p:cNvPr>
          <p:cNvSpPr txBox="1"/>
          <p:nvPr/>
        </p:nvSpPr>
        <p:spPr>
          <a:xfrm>
            <a:off x="3200400" y="5188021"/>
            <a:ext cx="6096000" cy="369332"/>
          </a:xfrm>
          <a:prstGeom prst="rect">
            <a:avLst/>
          </a:prstGeom>
          <a:noFill/>
        </p:spPr>
        <p:txBody>
          <a:bodyPr wrap="square">
            <a:spAutoFit/>
          </a:bodyPr>
          <a:lstStyle/>
          <a:p>
            <a:pPr algn="l"/>
            <a:endParaRPr lang="en-US" b="0" i="0" dirty="0">
              <a:solidFill>
                <a:srgbClr val="333333"/>
              </a:solidFill>
              <a:effectLst/>
              <a:latin typeface="Whitney SSm A"/>
            </a:endParaRPr>
          </a:p>
        </p:txBody>
      </p:sp>
      <p:sp>
        <p:nvSpPr>
          <p:cNvPr id="7" name="TextBox 6">
            <a:extLst>
              <a:ext uri="{FF2B5EF4-FFF2-40B4-BE49-F238E27FC236}">
                <a16:creationId xmlns:a16="http://schemas.microsoft.com/office/drawing/2014/main" id="{B47F4745-FED3-413E-B623-6744599FC35A}"/>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Theory</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147253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 night, snow&#10;&#10;Description automatically generated">
            <a:extLst>
              <a:ext uri="{FF2B5EF4-FFF2-40B4-BE49-F238E27FC236}">
                <a16:creationId xmlns:a16="http://schemas.microsoft.com/office/drawing/2014/main" id="{DB39D24B-8CB1-4C35-AD1D-929FC2A4C6C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C29EFD6B-4DDA-41B6-8960-18AACCBABF16}"/>
              </a:ext>
            </a:extLst>
          </p:cNvPr>
          <p:cNvSpPr txBox="1"/>
          <p:nvPr/>
        </p:nvSpPr>
        <p:spPr>
          <a:xfrm>
            <a:off x="0" y="3077013"/>
            <a:ext cx="12192000" cy="1446550"/>
          </a:xfrm>
          <a:prstGeom prst="rect">
            <a:avLst/>
          </a:prstGeom>
          <a:solidFill>
            <a:schemeClr val="tx1"/>
          </a:solid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i="1" dirty="0">
                <a:solidFill>
                  <a:srgbClr val="FFFF00"/>
                </a:solidFill>
                <a:latin typeface="Segoe UI Light" panose="020B0502040204020203" pitchFamily="34" charset="0"/>
                <a:cs typeface="Segoe UI Light" panose="020B0502040204020203" pitchFamily="34" charset="0"/>
              </a:rPr>
              <a:t>Natural</a:t>
            </a:r>
            <a:r>
              <a:rPr lang="en-US" sz="4400" dirty="0">
                <a:solidFill>
                  <a:schemeClr val="bg1"/>
                </a:solidFill>
                <a:latin typeface="Segoe UI Light" panose="020B0502040204020203" pitchFamily="34" charset="0"/>
                <a:cs typeface="Segoe UI Light" panose="020B0502040204020203" pitchFamily="34" charset="0"/>
              </a:rPr>
              <a:t> Language Communication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Light" panose="020B0502040204020203" pitchFamily="34" charset="0"/>
                <a:cs typeface="Segoe UI Light" panose="020B0502040204020203" pitchFamily="34" charset="0"/>
              </a:rPr>
              <a:t>Form of Intelligence</a:t>
            </a:r>
          </a:p>
        </p:txBody>
      </p:sp>
      <p:cxnSp>
        <p:nvCxnSpPr>
          <p:cNvPr id="3" name="Straight Connector 2">
            <a:extLst>
              <a:ext uri="{FF2B5EF4-FFF2-40B4-BE49-F238E27FC236}">
                <a16:creationId xmlns:a16="http://schemas.microsoft.com/office/drawing/2014/main" id="{67B417A0-F5D2-4980-A6E3-F0B911B1B2F2}"/>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630BCDBD-80C4-460C-8A9C-E8C268EC7541}"/>
              </a:ext>
            </a:extLst>
          </p:cNvPr>
          <p:cNvSpPr txBox="1"/>
          <p:nvPr/>
        </p:nvSpPr>
        <p:spPr>
          <a:xfrm>
            <a:off x="1" y="5006149"/>
            <a:ext cx="12192000" cy="461665"/>
          </a:xfrm>
          <a:prstGeom prst="rect">
            <a:avLst/>
          </a:prstGeom>
          <a:solidFill>
            <a:schemeClr val="tx1"/>
          </a:solidFill>
        </p:spPr>
        <p:txBody>
          <a:bodyPr wrap="square">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Machine Intelligence = Artificial Intelligence</a:t>
            </a:r>
          </a:p>
        </p:txBody>
      </p:sp>
    </p:spTree>
    <p:extLst>
      <p:ext uri="{BB962C8B-B14F-4D97-AF65-F5344CB8AC3E}">
        <p14:creationId xmlns:p14="http://schemas.microsoft.com/office/powerpoint/2010/main" val="309711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A93328C-C782-4AAF-892E-5E6ED92784D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CE65AFBA-4740-4911-BD39-A5CC0798B969}"/>
              </a:ext>
            </a:extLst>
          </p:cNvPr>
          <p:cNvSpPr/>
          <p:nvPr/>
        </p:nvSpPr>
        <p:spPr>
          <a:xfrm>
            <a:off x="2400280" y="338574"/>
            <a:ext cx="9848850" cy="13327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0" i="0" u="none" strike="noStrike" baseline="0" dirty="0">
                <a:solidFill>
                  <a:schemeClr val="bg1"/>
                </a:solidFill>
                <a:latin typeface="Segoe UI Light" panose="020B0502040204020203" pitchFamily="34" charset="0"/>
                <a:cs typeface="Segoe UI Light" panose="020B0502040204020203" pitchFamily="34" charset="0"/>
              </a:rPr>
              <a:t>Speech and Language Processing, 3rd Ed. Draft</a:t>
            </a:r>
          </a:p>
          <a:p>
            <a:r>
              <a:rPr lang="en-US" sz="2800" b="0" i="0" u="none" strike="noStrike" baseline="0" dirty="0">
                <a:solidFill>
                  <a:schemeClr val="bg1"/>
                </a:solidFill>
                <a:latin typeface="Segoe UI Light" panose="020B0502040204020203" pitchFamily="34" charset="0"/>
                <a:cs typeface="Segoe UI Light" panose="020B0502040204020203" pitchFamily="34" charset="0"/>
              </a:rPr>
              <a:t>Dan </a:t>
            </a:r>
            <a:r>
              <a:rPr lang="en-US" sz="2800" b="0" i="0" u="none" strike="noStrike" baseline="0" dirty="0" err="1">
                <a:solidFill>
                  <a:schemeClr val="bg1"/>
                </a:solidFill>
                <a:latin typeface="Segoe UI Light" panose="020B0502040204020203" pitchFamily="34" charset="0"/>
                <a:cs typeface="Segoe UI Light" panose="020B0502040204020203" pitchFamily="34" charset="0"/>
              </a:rPr>
              <a:t>Jurafsky</a:t>
            </a:r>
            <a:r>
              <a:rPr lang="en-US" sz="2800" b="0" i="0" u="none" strike="noStrike" baseline="0" dirty="0">
                <a:solidFill>
                  <a:schemeClr val="bg1"/>
                </a:solidFill>
                <a:latin typeface="Segoe UI Light" panose="020B0502040204020203" pitchFamily="34" charset="0"/>
                <a:cs typeface="Segoe UI Light" panose="020B0502040204020203" pitchFamily="34" charset="0"/>
              </a:rPr>
              <a:t> and James H. Martin</a:t>
            </a:r>
          </a:p>
          <a:p>
            <a:r>
              <a:rPr lang="en-US" sz="2800" b="0" i="0" u="none" strike="noStrike" baseline="0" dirty="0">
                <a:solidFill>
                  <a:schemeClr val="bg1"/>
                </a:solidFill>
                <a:latin typeface="Segoe UI Light" panose="020B0502040204020203" pitchFamily="34" charset="0"/>
                <a:cs typeface="Segoe UI Light" panose="020B0502040204020203" pitchFamily="34" charset="0"/>
              </a:rPr>
              <a:t>https://web.stanford.edu/~jurafsky/slp3/</a:t>
            </a:r>
          </a:p>
        </p:txBody>
      </p:sp>
      <p:sp>
        <p:nvSpPr>
          <p:cNvPr id="6" name="TextBox 5">
            <a:extLst>
              <a:ext uri="{FF2B5EF4-FFF2-40B4-BE49-F238E27FC236}">
                <a16:creationId xmlns:a16="http://schemas.microsoft.com/office/drawing/2014/main" id="{B5AEC4BF-0DC2-4CEA-9E1E-2D6DAD092A1C}"/>
              </a:ext>
            </a:extLst>
          </p:cNvPr>
          <p:cNvSpPr txBox="1"/>
          <p:nvPr/>
        </p:nvSpPr>
        <p:spPr>
          <a:xfrm>
            <a:off x="3200400" y="5188021"/>
            <a:ext cx="6096000" cy="369332"/>
          </a:xfrm>
          <a:prstGeom prst="rect">
            <a:avLst/>
          </a:prstGeom>
          <a:noFill/>
        </p:spPr>
        <p:txBody>
          <a:bodyPr wrap="square">
            <a:spAutoFit/>
          </a:bodyPr>
          <a:lstStyle/>
          <a:p>
            <a:pPr algn="l"/>
            <a:endParaRPr lang="en-US" b="0" i="0" dirty="0">
              <a:solidFill>
                <a:srgbClr val="333333"/>
              </a:solidFill>
              <a:effectLst/>
              <a:latin typeface="Whitney SSm A"/>
            </a:endParaRPr>
          </a:p>
        </p:txBody>
      </p:sp>
      <p:sp>
        <p:nvSpPr>
          <p:cNvPr id="7" name="TextBox 6">
            <a:extLst>
              <a:ext uri="{FF2B5EF4-FFF2-40B4-BE49-F238E27FC236}">
                <a16:creationId xmlns:a16="http://schemas.microsoft.com/office/drawing/2014/main" id="{B47F4745-FED3-413E-B623-6744599FC35A}"/>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Reference Books</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pic>
        <p:nvPicPr>
          <p:cNvPr id="14" name="Picture 13" descr="Hardcover Speech and Language Processing : An Introduction to Natural Language Processing, Computational Linguistics and Speech Recognition Book">
            <a:extLst>
              <a:ext uri="{FF2B5EF4-FFF2-40B4-BE49-F238E27FC236}">
                <a16:creationId xmlns:a16="http://schemas.microsoft.com/office/drawing/2014/main" id="{9E6E83B5-3E24-4966-B191-FDD03D1D8FB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112" y="338574"/>
            <a:ext cx="1971040" cy="2848882"/>
          </a:xfrm>
          <a:prstGeom prst="rect">
            <a:avLst/>
          </a:prstGeom>
          <a:noFill/>
          <a:ln>
            <a:noFill/>
          </a:ln>
        </p:spPr>
      </p:pic>
      <p:pic>
        <p:nvPicPr>
          <p:cNvPr id="15" name="Picture 14">
            <a:extLst>
              <a:ext uri="{FF2B5EF4-FFF2-40B4-BE49-F238E27FC236}">
                <a16:creationId xmlns:a16="http://schemas.microsoft.com/office/drawing/2014/main" id="{8CDD4209-1EA7-4178-A620-D8E4C86C1B1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111" y="3236486"/>
            <a:ext cx="1971039" cy="2509859"/>
          </a:xfrm>
          <a:prstGeom prst="rect">
            <a:avLst/>
          </a:prstGeom>
          <a:noFill/>
          <a:ln>
            <a:noFill/>
          </a:ln>
        </p:spPr>
      </p:pic>
      <p:sp>
        <p:nvSpPr>
          <p:cNvPr id="17" name="TextBox 16">
            <a:extLst>
              <a:ext uri="{FF2B5EF4-FFF2-40B4-BE49-F238E27FC236}">
                <a16:creationId xmlns:a16="http://schemas.microsoft.com/office/drawing/2014/main" id="{CD1D1B3A-A6BC-48F5-BFFC-4CB675A88CD1}"/>
              </a:ext>
            </a:extLst>
          </p:cNvPr>
          <p:cNvSpPr txBox="1"/>
          <p:nvPr/>
        </p:nvSpPr>
        <p:spPr>
          <a:xfrm>
            <a:off x="2400280" y="3205500"/>
            <a:ext cx="9791700" cy="1815882"/>
          </a:xfrm>
          <a:prstGeom prst="rect">
            <a:avLst/>
          </a:prstGeom>
          <a:solidFill>
            <a:schemeClr val="tx1">
              <a:alpha val="70000"/>
            </a:schemeClr>
          </a:solidFill>
        </p:spPr>
        <p:txBody>
          <a:bodyPr wrap="square">
            <a:spAutoFit/>
          </a:bodyPr>
          <a:lstStyle/>
          <a:p>
            <a:r>
              <a:rPr lang="en-US" sz="2800" b="0" i="0" u="none" strike="noStrike" baseline="0" dirty="0">
                <a:solidFill>
                  <a:schemeClr val="bg1"/>
                </a:solidFill>
                <a:latin typeface="Segoe UI Light" panose="020B0502040204020203" pitchFamily="34" charset="0"/>
                <a:cs typeface="Segoe UI Light" panose="020B0502040204020203" pitchFamily="34" charset="0"/>
              </a:rPr>
              <a:t>Introduction to Natural Language Processing</a:t>
            </a:r>
          </a:p>
          <a:p>
            <a:r>
              <a:rPr lang="en-US" sz="2800" b="0" i="0" u="none" strike="noStrike" baseline="0" dirty="0">
                <a:solidFill>
                  <a:schemeClr val="bg1"/>
                </a:solidFill>
                <a:latin typeface="Segoe UI Light" panose="020B0502040204020203" pitchFamily="34" charset="0"/>
                <a:cs typeface="Segoe UI Light" panose="020B0502040204020203" pitchFamily="34" charset="0"/>
              </a:rPr>
              <a:t>Jacob Eisenstein</a:t>
            </a:r>
          </a:p>
          <a:p>
            <a:r>
              <a:rPr lang="en-US" sz="2800" b="0" i="0" u="none" strike="noStrike" baseline="0" dirty="0">
                <a:solidFill>
                  <a:schemeClr val="bg1"/>
                </a:solidFill>
                <a:latin typeface="Segoe UI Light" panose="020B0502040204020203" pitchFamily="34" charset="0"/>
                <a:cs typeface="Segoe UI Light" panose="020B0502040204020203" pitchFamily="34" charset="0"/>
              </a:rPr>
              <a:t>http://cseweb.ucsd.edu/~nnakashole/teaching/eisenstein-nov18.pdf</a:t>
            </a:r>
          </a:p>
        </p:txBody>
      </p:sp>
    </p:spTree>
    <p:extLst>
      <p:ext uri="{BB962C8B-B14F-4D97-AF65-F5344CB8AC3E}">
        <p14:creationId xmlns:p14="http://schemas.microsoft.com/office/powerpoint/2010/main" val="2274840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A93328C-C782-4AAF-892E-5E6ED92784D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TextBox 8">
            <a:extLst>
              <a:ext uri="{FF2B5EF4-FFF2-40B4-BE49-F238E27FC236}">
                <a16:creationId xmlns:a16="http://schemas.microsoft.com/office/drawing/2014/main" id="{0BF5F2A6-630E-441F-B904-FDA2A5DF8985}"/>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Passing Grade</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2" name="Rectangle 1">
            <a:extLst>
              <a:ext uri="{FF2B5EF4-FFF2-40B4-BE49-F238E27FC236}">
                <a16:creationId xmlns:a16="http://schemas.microsoft.com/office/drawing/2014/main" id="{CE65AFBA-4740-4911-BD39-A5CC0798B969}"/>
              </a:ext>
            </a:extLst>
          </p:cNvPr>
          <p:cNvSpPr/>
          <p:nvPr/>
        </p:nvSpPr>
        <p:spPr>
          <a:xfrm>
            <a:off x="0" y="3571068"/>
            <a:ext cx="12192000" cy="95249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en-US" sz="6600" dirty="0">
                <a:solidFill>
                  <a:schemeClr val="bg1"/>
                </a:solidFill>
                <a:latin typeface="Segoe UI Light (Headings)"/>
              </a:rPr>
              <a:t>70%</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B5AEC4BF-0DC2-4CEA-9E1E-2D6DAD092A1C}"/>
              </a:ext>
            </a:extLst>
          </p:cNvPr>
          <p:cNvSpPr txBox="1"/>
          <p:nvPr/>
        </p:nvSpPr>
        <p:spPr>
          <a:xfrm>
            <a:off x="3200400" y="5188021"/>
            <a:ext cx="6096000" cy="369332"/>
          </a:xfrm>
          <a:prstGeom prst="rect">
            <a:avLst/>
          </a:prstGeom>
          <a:noFill/>
        </p:spPr>
        <p:txBody>
          <a:bodyPr wrap="square">
            <a:spAutoFit/>
          </a:bodyPr>
          <a:lstStyle/>
          <a:p>
            <a:pPr algn="l"/>
            <a:endParaRPr lang="en-US" b="0" i="0" dirty="0">
              <a:solidFill>
                <a:srgbClr val="333333"/>
              </a:solidFill>
              <a:effectLst/>
              <a:latin typeface="Whitney SSm A"/>
            </a:endParaRPr>
          </a:p>
        </p:txBody>
      </p:sp>
    </p:spTree>
    <p:extLst>
      <p:ext uri="{BB962C8B-B14F-4D97-AF65-F5344CB8AC3E}">
        <p14:creationId xmlns:p14="http://schemas.microsoft.com/office/powerpoint/2010/main" val="38702647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on a beach next to the ocean&#10;&#10;Description automatically generated">
            <a:extLst>
              <a:ext uri="{FF2B5EF4-FFF2-40B4-BE49-F238E27FC236}">
                <a16:creationId xmlns:a16="http://schemas.microsoft.com/office/drawing/2014/main" id="{0BF999A1-CDFB-40AF-93DE-C9AC61B4DED6}"/>
              </a:ext>
            </a:extLst>
          </p:cNvPr>
          <p:cNvPicPr>
            <a:picLocks noChangeAspect="1"/>
          </p:cNvPicPr>
          <p:nvPr/>
        </p:nvPicPr>
        <p:blipFill rotWithShape="1">
          <a:blip r:embed="rId3"/>
          <a:srcRect l="10630" r="12609" b="5834"/>
          <a:stretch/>
        </p:blipFill>
        <p:spPr>
          <a:xfrm>
            <a:off x="-377689" y="0"/>
            <a:ext cx="12947377" cy="6858000"/>
          </a:xfrm>
          <a:prstGeom prst="rect">
            <a:avLst/>
          </a:prstGeom>
        </p:spPr>
      </p:pic>
      <p:sp>
        <p:nvSpPr>
          <p:cNvPr id="28" name="Title 1">
            <a:extLst>
              <a:ext uri="{FF2B5EF4-FFF2-40B4-BE49-F238E27FC236}">
                <a16:creationId xmlns:a16="http://schemas.microsoft.com/office/drawing/2014/main" id="{6AB386CA-A3F4-4CD8-B9EB-AD51F4DFCF61}"/>
              </a:ext>
            </a:extLst>
          </p:cNvPr>
          <p:cNvSpPr txBox="1">
            <a:spLocks/>
          </p:cNvSpPr>
          <p:nvPr/>
        </p:nvSpPr>
        <p:spPr>
          <a:xfrm>
            <a:off x="1282700" y="5490560"/>
            <a:ext cx="10909300" cy="1367440"/>
          </a:xfrm>
          <a:prstGeom prst="rect">
            <a:avLst/>
          </a:prstGeom>
          <a:solidFill>
            <a:schemeClr val="tx1">
              <a:alpha val="70000"/>
            </a:schemeClr>
          </a:solidFill>
        </p:spPr>
        <p:txBody>
          <a:bodyPr vert="horz" lIns="91440" tIns="91440" rIns="0" bIns="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fontAlgn="t"/>
            <a:r>
              <a:rPr lang="en-US" sz="1800" cap="none" dirty="0">
                <a:solidFill>
                  <a:schemeClr val="bg2"/>
                </a:solidFill>
                <a:latin typeface="Segoe UI Light (Headings)"/>
              </a:rPr>
              <a:t>Hossein Fani, PhD</a:t>
            </a:r>
          </a:p>
          <a:p>
            <a:pPr fontAlgn="t"/>
            <a:r>
              <a:rPr lang="en-US" sz="1800" cap="none" dirty="0">
                <a:solidFill>
                  <a:schemeClr val="bg2"/>
                </a:solidFill>
                <a:latin typeface="Segoe UI Light (Headings)"/>
              </a:rPr>
              <a:t>A</a:t>
            </a:r>
            <a:r>
              <a:rPr lang="en-CA" sz="1800" cap="none" dirty="0" err="1">
                <a:solidFill>
                  <a:schemeClr val="bg2"/>
                </a:solidFill>
                <a:latin typeface="Segoe UI Light (Headings)"/>
              </a:rPr>
              <a:t>ssistant</a:t>
            </a:r>
            <a:r>
              <a:rPr lang="en-CA" sz="1800" cap="none" dirty="0">
                <a:solidFill>
                  <a:schemeClr val="bg2"/>
                </a:solidFill>
                <a:latin typeface="Segoe UI Light (Headings)"/>
              </a:rPr>
              <a:t> Professor, School of Computer Science, Faculty of Science, University of Windsor</a:t>
            </a:r>
          </a:p>
          <a:p>
            <a:pPr fontAlgn="t"/>
            <a:r>
              <a:rPr lang="en-CA" sz="1800" cap="none" dirty="0">
                <a:solidFill>
                  <a:schemeClr val="bg2"/>
                </a:solidFill>
                <a:latin typeface="Segoe UI Light (Headings)"/>
              </a:rPr>
              <a:t>Room 5111, Lambton Tower</a:t>
            </a:r>
            <a:br>
              <a:rPr lang="en-CA" sz="1800" cap="none" dirty="0">
                <a:solidFill>
                  <a:schemeClr val="bg2"/>
                </a:solidFill>
                <a:latin typeface="Segoe UI Light (Headings)"/>
              </a:rPr>
            </a:br>
            <a:r>
              <a:rPr lang="pt-BR" sz="1800" b="1" cap="none" dirty="0">
                <a:solidFill>
                  <a:schemeClr val="bg2"/>
                </a:solidFill>
                <a:latin typeface="Segoe UI Light (Headings)"/>
              </a:rPr>
              <a:t>hfani@uwindsor.ca</a:t>
            </a:r>
            <a:endParaRPr lang="pt-BR" sz="1800" cap="none" dirty="0">
              <a:solidFill>
                <a:schemeClr val="bg2"/>
              </a:solidFill>
              <a:latin typeface="Segoe UI Light (Headings)"/>
            </a:endParaRPr>
          </a:p>
          <a:p>
            <a:r>
              <a:rPr lang="en-US" sz="1800" cap="none" dirty="0">
                <a:solidFill>
                  <a:schemeClr val="bg2"/>
                </a:solidFill>
                <a:latin typeface="Segoe UI Light (Headings)"/>
              </a:rPr>
              <a:t>hfani.myweb.cs.uwindsor.ca</a:t>
            </a:r>
          </a:p>
        </p:txBody>
      </p:sp>
      <p:pic>
        <p:nvPicPr>
          <p:cNvPr id="6" name="Picture 5" descr="A person wearing a blue jacket&#10;&#10;Description automatically generated">
            <a:extLst>
              <a:ext uri="{FF2B5EF4-FFF2-40B4-BE49-F238E27FC236}">
                <a16:creationId xmlns:a16="http://schemas.microsoft.com/office/drawing/2014/main" id="{8B44AB89-842D-46C9-9A8E-E286A564F360}"/>
              </a:ext>
            </a:extLst>
          </p:cNvPr>
          <p:cNvPicPr>
            <a:picLocks noChangeAspect="1"/>
          </p:cNvPicPr>
          <p:nvPr/>
        </p:nvPicPr>
        <p:blipFill rotWithShape="1">
          <a:blip r:embed="rId4"/>
          <a:srcRect l="14431" r="16163" b="22456"/>
          <a:stretch/>
        </p:blipFill>
        <p:spPr>
          <a:xfrm>
            <a:off x="0" y="5471128"/>
            <a:ext cx="1282700" cy="1386872"/>
          </a:xfrm>
          <a:prstGeom prst="rect">
            <a:avLst/>
          </a:prstGeom>
        </p:spPr>
      </p:pic>
    </p:spTree>
    <p:extLst>
      <p:ext uri="{BB962C8B-B14F-4D97-AF65-F5344CB8AC3E}">
        <p14:creationId xmlns:p14="http://schemas.microsoft.com/office/powerpoint/2010/main" val="2506871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A93328C-C782-4AAF-892E-5E6ED92784D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TextBox 8">
            <a:extLst>
              <a:ext uri="{FF2B5EF4-FFF2-40B4-BE49-F238E27FC236}">
                <a16:creationId xmlns:a16="http://schemas.microsoft.com/office/drawing/2014/main" id="{0BF5F2A6-630E-441F-B904-FDA2A5DF8985}"/>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Office Hour</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2" name="Rectangle 1">
            <a:extLst>
              <a:ext uri="{FF2B5EF4-FFF2-40B4-BE49-F238E27FC236}">
                <a16:creationId xmlns:a16="http://schemas.microsoft.com/office/drawing/2014/main" id="{CE65AFBA-4740-4911-BD39-A5CC0798B969}"/>
              </a:ext>
            </a:extLst>
          </p:cNvPr>
          <p:cNvSpPr/>
          <p:nvPr/>
        </p:nvSpPr>
        <p:spPr>
          <a:xfrm>
            <a:off x="0" y="3571068"/>
            <a:ext cx="12192000" cy="95249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r>
              <a:rPr lang="en-US" sz="6600" dirty="0">
                <a:solidFill>
                  <a:schemeClr val="bg1"/>
                </a:solidFill>
                <a:latin typeface="Segoe UI Light (Headings)"/>
              </a:rPr>
              <a:t>Mondays 2:30PM-3:30PM</a:t>
            </a:r>
          </a:p>
        </p:txBody>
      </p:sp>
      <p:cxnSp>
        <p:nvCxnSpPr>
          <p:cNvPr id="301" name="Straight Connector 300">
            <a:extLst>
              <a:ext uri="{FF2B5EF4-FFF2-40B4-BE49-F238E27FC236}">
                <a16:creationId xmlns:a16="http://schemas.microsoft.com/office/drawing/2014/main" id="{1209F612-3B09-45EB-9573-39D7136A9F3E}"/>
              </a:ext>
            </a:extLst>
          </p:cNvPr>
          <p:cNvCxnSpPr>
            <a:cxnSpLocks/>
          </p:cNvCxnSpPr>
          <p:nvPr/>
        </p:nvCxnSpPr>
        <p:spPr>
          <a:xfrm>
            <a:off x="1232361" y="4523563"/>
            <a:ext cx="97081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B5AEC4BF-0DC2-4CEA-9E1E-2D6DAD092A1C}"/>
              </a:ext>
            </a:extLst>
          </p:cNvPr>
          <p:cNvSpPr txBox="1"/>
          <p:nvPr/>
        </p:nvSpPr>
        <p:spPr>
          <a:xfrm>
            <a:off x="3200400" y="5188021"/>
            <a:ext cx="6096000" cy="369332"/>
          </a:xfrm>
          <a:prstGeom prst="rect">
            <a:avLst/>
          </a:prstGeom>
          <a:noFill/>
        </p:spPr>
        <p:txBody>
          <a:bodyPr wrap="square">
            <a:spAutoFit/>
          </a:bodyPr>
          <a:lstStyle/>
          <a:p>
            <a:pPr algn="l"/>
            <a:endParaRPr lang="en-US" b="0" i="0" dirty="0">
              <a:solidFill>
                <a:srgbClr val="333333"/>
              </a:solidFill>
              <a:effectLst/>
              <a:latin typeface="Whitney SSm A"/>
            </a:endParaRPr>
          </a:p>
        </p:txBody>
      </p:sp>
    </p:spTree>
    <p:extLst>
      <p:ext uri="{BB962C8B-B14F-4D97-AF65-F5344CB8AC3E}">
        <p14:creationId xmlns:p14="http://schemas.microsoft.com/office/powerpoint/2010/main" val="12268220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 night, snow&#10;&#10;Description automatically generated">
            <a:extLst>
              <a:ext uri="{FF2B5EF4-FFF2-40B4-BE49-F238E27FC236}">
                <a16:creationId xmlns:a16="http://schemas.microsoft.com/office/drawing/2014/main" id="{BA93328C-C782-4AAF-892E-5E6ED92784D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sp>
        <p:nvSpPr>
          <p:cNvPr id="9" name="TextBox 8">
            <a:extLst>
              <a:ext uri="{FF2B5EF4-FFF2-40B4-BE49-F238E27FC236}">
                <a16:creationId xmlns:a16="http://schemas.microsoft.com/office/drawing/2014/main" id="{0BF5F2A6-630E-441F-B904-FDA2A5DF8985}"/>
              </a:ext>
            </a:extLst>
          </p:cNvPr>
          <p:cNvSpPr txBox="1"/>
          <p:nvPr/>
        </p:nvSpPr>
        <p:spPr>
          <a:xfrm>
            <a:off x="0" y="5834743"/>
            <a:ext cx="12191980" cy="684683"/>
          </a:xfrm>
          <a:prstGeom prst="rect">
            <a:avLst/>
          </a:prstGeom>
          <a:solidFill>
            <a:schemeClr val="tx1">
              <a:alpha val="60000"/>
            </a:schemeClr>
          </a:solidFill>
        </p:spPr>
        <p:txBody>
          <a:bodyPr vert="horz" lIns="91440" tIns="45720" rIns="91440" bIns="45720" rtlCol="0" anchor="b">
            <a:normAutofit lnSpcReduction="10000"/>
          </a:bodyPr>
          <a:lstStyle/>
          <a:p>
            <a:pPr marL="0" marR="0" lvl="0" indent="0" fontAlgn="auto">
              <a:lnSpc>
                <a:spcPct val="90000"/>
              </a:lnSpc>
              <a:spcBef>
                <a:spcPct val="0"/>
              </a:spcBef>
              <a:spcAft>
                <a:spcPts val="600"/>
              </a:spcAft>
              <a:buClrTx/>
              <a:buSzTx/>
              <a:tabLst/>
              <a:defRPr/>
            </a:pPr>
            <a:r>
              <a:rPr lang="en-US" sz="4400" dirty="0">
                <a:solidFill>
                  <a:srgbClr val="FFFF00"/>
                </a:solidFill>
                <a:latin typeface="Segoe UI Light" panose="020B0502040204020203" pitchFamily="34" charset="0"/>
                <a:ea typeface="+mj-ea"/>
                <a:cs typeface="Segoe UI Light" panose="020B0502040204020203" pitchFamily="34" charset="0"/>
              </a:rPr>
              <a:t>Weekly Schedule</a:t>
            </a:r>
            <a:endParaRPr lang="en-US" sz="4400" dirty="0">
              <a:solidFill>
                <a:schemeClr val="bg1"/>
              </a:solidFill>
              <a:latin typeface="Segoe UI Light" panose="020B0502040204020203" pitchFamily="34" charset="0"/>
              <a:ea typeface="+mj-ea"/>
              <a:cs typeface="Segoe UI Light" panose="020B0502040204020203" pitchFamily="34" charset="0"/>
            </a:endParaRPr>
          </a:p>
        </p:txBody>
      </p:sp>
      <p:sp>
        <p:nvSpPr>
          <p:cNvPr id="6" name="TextBox 5">
            <a:extLst>
              <a:ext uri="{FF2B5EF4-FFF2-40B4-BE49-F238E27FC236}">
                <a16:creationId xmlns:a16="http://schemas.microsoft.com/office/drawing/2014/main" id="{B5AEC4BF-0DC2-4CEA-9E1E-2D6DAD092A1C}"/>
              </a:ext>
            </a:extLst>
          </p:cNvPr>
          <p:cNvSpPr txBox="1"/>
          <p:nvPr/>
        </p:nvSpPr>
        <p:spPr>
          <a:xfrm>
            <a:off x="3200400" y="5188021"/>
            <a:ext cx="6096000" cy="369332"/>
          </a:xfrm>
          <a:prstGeom prst="rect">
            <a:avLst/>
          </a:prstGeom>
          <a:noFill/>
        </p:spPr>
        <p:txBody>
          <a:bodyPr wrap="square">
            <a:spAutoFit/>
          </a:bodyPr>
          <a:lstStyle/>
          <a:p>
            <a:pPr algn="l"/>
            <a:endParaRPr lang="en-US" b="0" i="0" dirty="0">
              <a:solidFill>
                <a:srgbClr val="333333"/>
              </a:solidFill>
              <a:effectLst/>
              <a:latin typeface="Whitney SSm A"/>
            </a:endParaRPr>
          </a:p>
        </p:txBody>
      </p:sp>
      <p:pic>
        <p:nvPicPr>
          <p:cNvPr id="11" name="Picture 10" descr="Chart, waterfall chart&#10;&#10;Description automatically generated">
            <a:extLst>
              <a:ext uri="{FF2B5EF4-FFF2-40B4-BE49-F238E27FC236}">
                <a16:creationId xmlns:a16="http://schemas.microsoft.com/office/drawing/2014/main" id="{9D41CE8F-F049-4DD9-B289-D4E56DB2754B}"/>
              </a:ext>
            </a:extLst>
          </p:cNvPr>
          <p:cNvPicPr>
            <a:picLocks noChangeAspect="1"/>
          </p:cNvPicPr>
          <p:nvPr/>
        </p:nvPicPr>
        <p:blipFill rotWithShape="1">
          <a:blip r:embed="rId5">
            <a:extLst>
              <a:ext uri="{28A0092B-C50C-407E-A947-70E740481C1C}">
                <a14:useLocalDpi xmlns:a14="http://schemas.microsoft.com/office/drawing/2010/main" val="0"/>
              </a:ext>
            </a:extLst>
          </a:blip>
          <a:srcRect l="1" r="77199" b="81035"/>
          <a:stretch/>
        </p:blipFill>
        <p:spPr>
          <a:xfrm>
            <a:off x="2536958" y="1416121"/>
            <a:ext cx="7422884" cy="3771900"/>
          </a:xfrm>
          <a:prstGeom prst="rect">
            <a:avLst/>
          </a:prstGeom>
        </p:spPr>
      </p:pic>
    </p:spTree>
    <p:extLst>
      <p:ext uri="{BB962C8B-B14F-4D97-AF65-F5344CB8AC3E}">
        <p14:creationId xmlns:p14="http://schemas.microsoft.com/office/powerpoint/2010/main" val="4694574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9B89B174-6E13-4518-861C-195F4B26DEA7}"/>
              </a:ext>
            </a:extLst>
          </p:cNvPr>
          <p:cNvPicPr>
            <a:picLocks noChangeAspect="1"/>
          </p:cNvPicPr>
          <p:nvPr/>
        </p:nvPicPr>
        <p:blipFill>
          <a:blip r:embed="rId2"/>
          <a:stretch>
            <a:fillRect/>
          </a:stretch>
        </p:blipFill>
        <p:spPr>
          <a:xfrm>
            <a:off x="0" y="596190"/>
            <a:ext cx="12192000" cy="5665619"/>
          </a:xfrm>
          <a:prstGeom prst="rect">
            <a:avLst/>
          </a:prstGeom>
        </p:spPr>
      </p:pic>
    </p:spTree>
    <p:extLst>
      <p:ext uri="{BB962C8B-B14F-4D97-AF65-F5344CB8AC3E}">
        <p14:creationId xmlns:p14="http://schemas.microsoft.com/office/powerpoint/2010/main" val="42153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FCE410-89A4-4F4B-8F80-CFDC80A3692B}"/>
              </a:ext>
            </a:extLst>
          </p:cNvPr>
          <p:cNvPicPr>
            <a:picLocks noChangeAspect="1"/>
          </p:cNvPicPr>
          <p:nvPr/>
        </p:nvPicPr>
        <p:blipFill rotWithShape="1">
          <a:blip r:embed="rId3"/>
          <a:srcRect r="888" b="-1"/>
          <a:stretch/>
        </p:blipFill>
        <p:spPr>
          <a:xfrm>
            <a:off x="20" y="0"/>
            <a:ext cx="12191980" cy="6857990"/>
          </a:xfrm>
          <a:prstGeom prst="rect">
            <a:avLst/>
          </a:prstGeom>
        </p:spPr>
      </p:pic>
      <p:sp>
        <p:nvSpPr>
          <p:cNvPr id="11" name="TextBox 10">
            <a:extLst>
              <a:ext uri="{FF2B5EF4-FFF2-40B4-BE49-F238E27FC236}">
                <a16:creationId xmlns:a16="http://schemas.microsoft.com/office/drawing/2014/main" id="{3418646D-E180-4FBB-8FD9-D82E2E26EF6E}"/>
              </a:ext>
            </a:extLst>
          </p:cNvPr>
          <p:cNvSpPr txBox="1"/>
          <p:nvPr/>
        </p:nvSpPr>
        <p:spPr>
          <a:xfrm>
            <a:off x="6515100" y="0"/>
            <a:ext cx="5676900" cy="400110"/>
          </a:xfrm>
          <a:prstGeom prst="rect">
            <a:avLst/>
          </a:prstGeom>
          <a:solidFill>
            <a:schemeClr val="tx1">
              <a:alpha val="64000"/>
            </a:schemeClr>
          </a:solidFill>
        </p:spPr>
        <p:txBody>
          <a:bodyPr wrap="square">
            <a:spAutoFit/>
          </a:bodyPr>
          <a:lstStyle/>
          <a:p>
            <a:pPr algn="r"/>
            <a:r>
              <a:rPr lang="en-US" sz="2000" dirty="0">
                <a:solidFill>
                  <a:schemeClr val="bg1"/>
                </a:solidFill>
                <a:latin typeface="Segoe UI Light (Headings)"/>
              </a:rPr>
              <a:t>Knife Scene, Ex Machina (2015), Alex Garland </a:t>
            </a:r>
          </a:p>
        </p:txBody>
      </p:sp>
      <p:sp>
        <p:nvSpPr>
          <p:cNvPr id="13" name="TextBox 12">
            <a:extLst>
              <a:ext uri="{FF2B5EF4-FFF2-40B4-BE49-F238E27FC236}">
                <a16:creationId xmlns:a16="http://schemas.microsoft.com/office/drawing/2014/main" id="{1C35D58F-547B-44D3-82E4-C1CA22B3EA7A}"/>
              </a:ext>
            </a:extLst>
          </p:cNvPr>
          <p:cNvSpPr txBox="1"/>
          <p:nvPr/>
        </p:nvSpPr>
        <p:spPr>
          <a:xfrm>
            <a:off x="20" y="5319107"/>
            <a:ext cx="12191980" cy="1538883"/>
          </a:xfrm>
          <a:prstGeom prst="rect">
            <a:avLst/>
          </a:prstGeom>
          <a:solidFill>
            <a:schemeClr val="tx1">
              <a:alpha val="64000"/>
            </a:schemeClr>
          </a:solidFill>
        </p:spPr>
        <p:txBody>
          <a:bodyPr wrap="square">
            <a:spAutoFit/>
          </a:bodyPr>
          <a:lstStyle/>
          <a:p>
            <a:pPr algn="just"/>
            <a:r>
              <a:rPr lang="fi-FI" sz="1400" dirty="0">
                <a:solidFill>
                  <a:schemeClr val="bg1"/>
                </a:solidFill>
                <a:latin typeface="Segoe UI Light (Headings)"/>
              </a:rPr>
              <a:t>/DAY uus + eks + MAA ki naa/</a:t>
            </a:r>
          </a:p>
          <a:p>
            <a:pPr algn="just"/>
            <a:r>
              <a:rPr lang="en-US" sz="2000" i="1" dirty="0">
                <a:solidFill>
                  <a:schemeClr val="bg1"/>
                </a:solidFill>
                <a:latin typeface="Segoe UI Light (Headings)"/>
              </a:rPr>
              <a:t>Deus Ex Machina</a:t>
            </a:r>
            <a:r>
              <a:rPr lang="en-US" sz="2000" dirty="0">
                <a:solidFill>
                  <a:schemeClr val="bg1"/>
                </a:solidFill>
                <a:latin typeface="Segoe UI Light (Headings)"/>
              </a:rPr>
              <a:t> means "god from the machine." In ancient Greek theater, when actors playing gods carried onto stage by a machine. These gods would then serve as the ultimate arbiters of right and wrong and decide how the story ends. But this film is just called "Ex Machina" without the "Deus." A machine without a god. </a:t>
            </a:r>
          </a:p>
          <a:p>
            <a:pPr algn="just"/>
            <a:r>
              <a:rPr lang="en-US" sz="2000" dirty="0">
                <a:solidFill>
                  <a:schemeClr val="bg1"/>
                </a:solidFill>
                <a:latin typeface="Segoe UI Light (Headings)"/>
              </a:rPr>
              <a:t>https://www.looper.com/148401/the-ending-of-ex-machina-finally-explained/</a:t>
            </a:r>
          </a:p>
        </p:txBody>
      </p:sp>
    </p:spTree>
    <p:extLst>
      <p:ext uri="{BB962C8B-B14F-4D97-AF65-F5344CB8AC3E}">
        <p14:creationId xmlns:p14="http://schemas.microsoft.com/office/powerpoint/2010/main" val="11219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object, night, snow&#10;&#10;Description automatically generated">
            <a:extLst>
              <a:ext uri="{FF2B5EF4-FFF2-40B4-BE49-F238E27FC236}">
                <a16:creationId xmlns:a16="http://schemas.microsoft.com/office/drawing/2014/main" id="{0F39E15E-6D28-4667-9BAF-E598243E9A83}"/>
              </a:ext>
            </a:extLst>
          </p:cNvPr>
          <p:cNvPicPr>
            <a:picLocks noChangeAspect="1"/>
          </p:cNvPicPr>
          <p:nvPr/>
        </p:nvPicPr>
        <p:blipFill rotWithShape="1">
          <a:blip r:embed="rId4">
            <a:extLst>
              <a:ext uri="{28A0092B-C50C-407E-A947-70E740481C1C}">
                <a14:useLocalDpi xmlns:a14="http://schemas.microsoft.com/office/drawing/2010/main" val="0"/>
              </a:ext>
            </a:extLst>
          </a:blip>
          <a:srcRect t="4138" b="34218"/>
          <a:stretch/>
        </p:blipFill>
        <p:spPr>
          <a:xfrm>
            <a:off x="20" y="10"/>
            <a:ext cx="12191980" cy="6857990"/>
          </a:xfrm>
          <a:prstGeom prst="rect">
            <a:avLst/>
          </a:prstGeom>
        </p:spPr>
      </p:pic>
      <p:pic>
        <p:nvPicPr>
          <p:cNvPr id="2" name="Online Media 1">
            <a:hlinkClick r:id="" action="ppaction://media"/>
            <a:extLst>
              <a:ext uri="{FF2B5EF4-FFF2-40B4-BE49-F238E27FC236}">
                <a16:creationId xmlns:a16="http://schemas.microsoft.com/office/drawing/2014/main" id="{5B3A8069-BF3D-4201-8932-1E975FBEB9F1}"/>
              </a:ext>
            </a:extLst>
          </p:cNvPr>
          <p:cNvPicPr>
            <a:picLocks noRot="1" noChangeAspect="1"/>
          </p:cNvPicPr>
          <p:nvPr>
            <a:videoFile r:link="rId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9817100" y="1266"/>
            <a:ext cx="2374900" cy="6865622"/>
          </a:xfrm>
          <a:prstGeom prst="rect">
            <a:avLst/>
          </a:prstGeom>
        </p:spPr>
      </p:pic>
      <p:sp>
        <p:nvSpPr>
          <p:cNvPr id="3" name="TextBox 2">
            <a:extLst>
              <a:ext uri="{FF2B5EF4-FFF2-40B4-BE49-F238E27FC236}">
                <a16:creationId xmlns:a16="http://schemas.microsoft.com/office/drawing/2014/main" id="{032AB355-EBD6-4128-860F-77960E74EDDD}"/>
              </a:ext>
            </a:extLst>
          </p:cNvPr>
          <p:cNvSpPr txBox="1"/>
          <p:nvPr/>
        </p:nvSpPr>
        <p:spPr>
          <a:xfrm>
            <a:off x="0" y="6057781"/>
            <a:ext cx="9817100" cy="800219"/>
          </a:xfrm>
          <a:prstGeom prst="rect">
            <a:avLst/>
          </a:prstGeom>
          <a:solidFill>
            <a:schemeClr val="tx1"/>
          </a:solidFill>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Segoe UI Light" panose="020B0502040204020203" pitchFamily="34" charset="0"/>
                <a:cs typeface="Segoe UI Light" panose="020B0502040204020203" pitchFamily="34" charset="0"/>
              </a:rPr>
              <a:t>2001: A Space Odyssey (1968) - A Conversation with HAL!</a:t>
            </a:r>
          </a:p>
          <a:p>
            <a:pPr>
              <a:defRPr/>
            </a:pPr>
            <a:r>
              <a:rPr lang="en-US" dirty="0">
                <a:solidFill>
                  <a:schemeClr val="bg1"/>
                </a:solidFill>
                <a:latin typeface="Segoe UI Light" panose="020B0502040204020203" pitchFamily="34" charset="0"/>
                <a:cs typeface="Segoe UI Light" panose="020B0502040204020203" pitchFamily="34" charset="0"/>
              </a:rPr>
              <a:t>https://www.youtube.com/watch?v=r13I-TuDcWI</a:t>
            </a:r>
          </a:p>
        </p:txBody>
      </p:sp>
    </p:spTree>
    <p:extLst>
      <p:ext uri="{BB962C8B-B14F-4D97-AF65-F5344CB8AC3E}">
        <p14:creationId xmlns:p14="http://schemas.microsoft.com/office/powerpoint/2010/main" val="313167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TotalTime>
  <Words>6142</Words>
  <Application>Microsoft Office PowerPoint</Application>
  <PresentationFormat>Widescreen</PresentationFormat>
  <Paragraphs>604</Paragraphs>
  <Slides>86</Slides>
  <Notes>68</Notes>
  <HiddenSlides>0</HiddenSlides>
  <MMClips>6</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86</vt:i4>
      </vt:variant>
    </vt:vector>
  </HeadingPairs>
  <TitlesOfParts>
    <vt:vector size="104" baseType="lpstr">
      <vt:lpstr>Abadi</vt:lpstr>
      <vt:lpstr>Arial</vt:lpstr>
      <vt:lpstr>Arial</vt:lpstr>
      <vt:lpstr>Calibri</vt:lpstr>
      <vt:lpstr>Calibri Light</vt:lpstr>
      <vt:lpstr>Georgia</vt:lpstr>
      <vt:lpstr>Google Sans</vt:lpstr>
      <vt:lpstr>Open Sans</vt:lpstr>
      <vt:lpstr>PT Sans</vt:lpstr>
      <vt:lpstr>Roboto</vt:lpstr>
      <vt:lpstr>Segoe UI Light</vt:lpstr>
      <vt:lpstr>Segoe UI Light (Headings)</vt:lpstr>
      <vt:lpstr>Times New Roman</vt:lpstr>
      <vt:lpstr>Whitney SSm A</vt:lpstr>
      <vt:lpstr>Office Theme</vt:lpstr>
      <vt:lpstr>Simple Light</vt:lpstr>
      <vt:lpstr>1_Simple Light</vt:lpstr>
      <vt:lpstr>2_Simple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School of Computer Science; University of Winsor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&amp; Greet NLP</dc:title>
  <dc:subject>COMP8730: NLP</dc:subject>
  <dc:creator>Hossein Fani;hfani@uwindsor.ca</dc:creator>
  <cp:keywords>NLP;</cp:keywords>
  <dc:description>hfani@uwindsor.ca</dc:description>
  <cp:lastModifiedBy>Hossein Fani</cp:lastModifiedBy>
  <cp:revision>124</cp:revision>
  <dcterms:created xsi:type="dcterms:W3CDTF">2021-01-06T20:53:20Z</dcterms:created>
  <dcterms:modified xsi:type="dcterms:W3CDTF">2022-01-23T17:09:58Z</dcterms:modified>
</cp:coreProperties>
</file>